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81" r:id="rId2"/>
    <p:sldId id="257" r:id="rId3"/>
    <p:sldId id="277" r:id="rId4"/>
    <p:sldId id="280" r:id="rId5"/>
    <p:sldId id="260" r:id="rId6"/>
    <p:sldId id="261" r:id="rId7"/>
    <p:sldId id="270" r:id="rId8"/>
    <p:sldId id="263" r:id="rId9"/>
    <p:sldId id="264" r:id="rId10"/>
    <p:sldId id="259" r:id="rId11"/>
    <p:sldId id="258" r:id="rId12"/>
    <p:sldId id="268" r:id="rId13"/>
    <p:sldId id="282" r:id="rId14"/>
    <p:sldId id="267" r:id="rId15"/>
    <p:sldId id="279" r:id="rId16"/>
    <p:sldId id="283" r:id="rId17"/>
    <p:sldId id="272" r:id="rId18"/>
    <p:sldId id="273" r:id="rId19"/>
    <p:sldId id="274" r:id="rId20"/>
    <p:sldId id="276" r:id="rId21"/>
  </p:sldIdLst>
  <p:sldSz cx="18288000" cy="10287000"/>
  <p:notesSz cx="6858000" cy="9144000"/>
  <p:embeddedFontLst>
    <p:embeddedFont>
      <p:font typeface="Arial" panose="020B0604020202020204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reenhorn" panose="03000000000000000000" pitchFamily="66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4507" autoAdjust="0"/>
  </p:normalViewPr>
  <p:slideViewPr>
    <p:cSldViewPr>
      <p:cViewPr varScale="1">
        <p:scale>
          <a:sx n="60" d="100"/>
          <a:sy n="60" d="100"/>
        </p:scale>
        <p:origin x="200" y="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0881E-6956-6F47-9D69-C2CA82C739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46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8791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r>
              <a:rPr lang="en-AU" dirty="0"/>
              <a:t>Let’s take a leap. Let’s scale up. Let’s see what we can do with more budget.</a:t>
            </a:r>
          </a:p>
          <a:p>
            <a:endParaRPr lang="en-AU" dirty="0"/>
          </a:p>
          <a:p>
            <a:r>
              <a:rPr lang="en-AU" dirty="0"/>
              <a:t>BUT also!!</a:t>
            </a:r>
          </a:p>
          <a:p>
            <a:endParaRPr lang="en-AU" dirty="0"/>
          </a:p>
          <a:p>
            <a:r>
              <a:rPr lang="en-AU" dirty="0"/>
              <a:t>SHM wanted to build a long term, sustainable income stream so that meant RGs</a:t>
            </a:r>
          </a:p>
          <a:p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Which sounded GREAT! We have a proven concept to build 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BUT. We had to make some tweaks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AU" dirty="0"/>
              <a:t>The shift to RG meant we needed a new to case for support. Something to show ongoing need that would support the monthly donation ask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AU" dirty="0"/>
              <a:t>That meant we had to rephrase the ask, and move away from the </a:t>
            </a:r>
            <a:r>
              <a:rPr lang="en-AU" dirty="0" err="1"/>
              <a:t>crowdfunder</a:t>
            </a:r>
            <a:r>
              <a:rPr lang="en-AU" dirty="0"/>
              <a:t>.</a:t>
            </a:r>
          </a:p>
          <a:p>
            <a:r>
              <a:rPr lang="en-AU" b="0" i="0" u="none" strike="noStrike" dirty="0">
                <a:solidFill>
                  <a:srgbClr val="000000"/>
                </a:solidFill>
                <a:effectLst/>
                <a:latin typeface="YADXm3pZ1HU 0"/>
              </a:rPr>
              <a:t>	- 5 people each week = 20/month</a:t>
            </a:r>
          </a:p>
          <a:p>
            <a:r>
              <a:rPr lang="en-AU" dirty="0">
                <a:solidFill>
                  <a:srgbClr val="000000"/>
                </a:solidFill>
                <a:effectLst/>
                <a:latin typeface="YADXm3pZ1HU 0"/>
              </a:rPr>
              <a:t>	- </a:t>
            </a:r>
          </a:p>
          <a:p>
            <a:endParaRPr lang="en-AU" dirty="0">
              <a:solidFill>
                <a:srgbClr val="000000"/>
              </a:solidFill>
              <a:effectLst/>
              <a:latin typeface="YADXm3pZ1HU 0"/>
            </a:endParaRPr>
          </a:p>
          <a:p>
            <a:endParaRPr lang="en-AU" dirty="0">
              <a:solidFill>
                <a:srgbClr val="000000"/>
              </a:solidFill>
              <a:effectLst/>
              <a:latin typeface="YADXm3pZ1HU 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378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643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230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AU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9733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6214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400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71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5C074FBD-F8C2-6C4E-9C93-90A94633CA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9905" cy="10287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6858000"/>
                </a:lnTo>
                <a:lnTo>
                  <a:pt x="12193206" y="6858000"/>
                </a:lnTo>
                <a:lnTo>
                  <a:pt x="12193206" y="0"/>
                </a:lnTo>
                <a:close/>
              </a:path>
            </a:pathLst>
          </a:custGeom>
          <a:solidFill>
            <a:srgbClr val="DF1E21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1323375" y="5726947"/>
            <a:ext cx="15703053" cy="18658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en-US" sz="6000" b="1" dirty="0">
                <a:solidFill>
                  <a:schemeClr val="bg1"/>
                </a:solidFill>
                <a:latin typeface="Arial"/>
                <a:cs typeface="Arial"/>
              </a:rPr>
              <a:t>What to do when a once-successful campaign tanks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B3A8112-E7E6-634F-BEFE-2822019C9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75" y="340358"/>
            <a:ext cx="2835716" cy="2959008"/>
          </a:xfrm>
          <a:prstGeom prst="rect">
            <a:avLst/>
          </a:prstGeom>
        </p:spPr>
      </p:pic>
      <p:pic>
        <p:nvPicPr>
          <p:cNvPr id="12" name="object 3">
            <a:extLst>
              <a:ext uri="{FF2B5EF4-FFF2-40B4-BE49-F238E27FC236}">
                <a16:creationId xmlns:a16="http://schemas.microsoft.com/office/drawing/2014/main" id="{FCFBF670-D4D9-A344-B5D8-9E639AD37BB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57899" y="666812"/>
            <a:ext cx="2890448" cy="1779833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8763495C-AB3A-177E-771A-A6597D22DD84}"/>
              </a:ext>
            </a:extLst>
          </p:cNvPr>
          <p:cNvSpPr txBox="1"/>
          <p:nvPr/>
        </p:nvSpPr>
        <p:spPr>
          <a:xfrm>
            <a:off x="1342424" y="3878411"/>
            <a:ext cx="11967899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12000" dirty="0">
                <a:solidFill>
                  <a:schemeClr val="bg1"/>
                </a:solidFill>
                <a:latin typeface="Greenhorn"/>
              </a:rPr>
              <a:t>Back from the brink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E2331E-8672-B34A-1602-03CBFF4DD6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73801" y="3113457"/>
            <a:ext cx="3258643" cy="19984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86C6529-038A-BB88-1BA4-7613C7062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1227">
            <a:off x="5468123" y="33835"/>
            <a:ext cx="2751803" cy="3572053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743AE2C-530B-15A8-9F48-044A97B6A3FA}"/>
              </a:ext>
            </a:extLst>
          </p:cNvPr>
          <p:cNvSpPr txBox="1"/>
          <p:nvPr/>
        </p:nvSpPr>
        <p:spPr>
          <a:xfrm>
            <a:off x="1066800" y="8207850"/>
            <a:ext cx="7834764" cy="1559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3053" lvl="1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Arial"/>
              </a:rPr>
              <a:t>Andy Grant - Sacred Heart Mission</a:t>
            </a:r>
          </a:p>
          <a:p>
            <a:pPr marL="313053" lvl="1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Arial"/>
              </a:rPr>
              <a:t>Dan Tunley - Parachute Digital</a:t>
            </a:r>
          </a:p>
        </p:txBody>
      </p:sp>
    </p:spTree>
    <p:extLst>
      <p:ext uri="{BB962C8B-B14F-4D97-AF65-F5344CB8AC3E}">
        <p14:creationId xmlns:p14="http://schemas.microsoft.com/office/powerpoint/2010/main" val="3143248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9905" cy="10287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6858000"/>
                </a:lnTo>
                <a:lnTo>
                  <a:pt x="12193206" y="6858000"/>
                </a:lnTo>
                <a:lnTo>
                  <a:pt x="12193206" y="0"/>
                </a:lnTo>
                <a:close/>
              </a:path>
            </a:pathLst>
          </a:custGeom>
          <a:solidFill>
            <a:srgbClr val="DF1E21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A06FDCF4-9AAF-B125-025C-9B9304C1B471}"/>
              </a:ext>
            </a:extLst>
          </p:cNvPr>
          <p:cNvSpPr txBox="1"/>
          <p:nvPr/>
        </p:nvSpPr>
        <p:spPr>
          <a:xfrm>
            <a:off x="2005158" y="3895749"/>
            <a:ext cx="14277683" cy="124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dirty="0">
                <a:solidFill>
                  <a:schemeClr val="bg1"/>
                </a:solidFill>
                <a:latin typeface="Greenhorn"/>
              </a:rPr>
              <a:t>And the results...?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by, toddler, child, slide&#10;&#10;Description automatically generated">
            <a:extLst>
              <a:ext uri="{FF2B5EF4-FFF2-40B4-BE49-F238E27FC236}">
                <a16:creationId xmlns:a16="http://schemas.microsoft.com/office/drawing/2014/main" id="{7E483174-DCB3-BD6F-F002-3C97B482B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76" y="-1333500"/>
            <a:ext cx="10488059" cy="17068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3BEAC87-A3D7-F843-9AAC-A737BAB7E18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7778" y="0"/>
            <a:ext cx="18290640" cy="10287000"/>
            <a:chOff x="0" y="0"/>
            <a:chExt cx="12193760" cy="6858000"/>
          </a:xfrm>
        </p:grpSpPr>
        <p:sp>
          <p:nvSpPr>
            <p:cNvPr id="2" name="object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91205" y="0"/>
              <a:ext cx="5202555" cy="6858000"/>
            </a:xfrm>
            <a:custGeom>
              <a:avLst/>
              <a:gdLst/>
              <a:ahLst/>
              <a:cxnLst/>
              <a:rect l="l" t="t" r="r" b="b"/>
              <a:pathLst>
                <a:path w="5202555" h="6858000">
                  <a:moveTo>
                    <a:pt x="5201989" y="0"/>
                  </a:moveTo>
                  <a:lnTo>
                    <a:pt x="0" y="0"/>
                  </a:lnTo>
                  <a:lnTo>
                    <a:pt x="142394" y="807006"/>
                  </a:lnTo>
                  <a:lnTo>
                    <a:pt x="211476" y="1268197"/>
                  </a:lnTo>
                  <a:lnTo>
                    <a:pt x="226698" y="1556539"/>
                  </a:lnTo>
                  <a:lnTo>
                    <a:pt x="207517" y="1845000"/>
                  </a:lnTo>
                  <a:lnTo>
                    <a:pt x="87545" y="3672986"/>
                  </a:lnTo>
                  <a:lnTo>
                    <a:pt x="25938" y="5351627"/>
                  </a:lnTo>
                  <a:lnTo>
                    <a:pt x="3241" y="6579704"/>
                  </a:lnTo>
                  <a:lnTo>
                    <a:pt x="1347" y="6858000"/>
                  </a:lnTo>
                  <a:lnTo>
                    <a:pt x="5201989" y="6858000"/>
                  </a:lnTo>
                  <a:lnTo>
                    <a:pt x="5201989" y="0"/>
                  </a:lnTo>
                  <a:close/>
                </a:path>
              </a:pathLst>
            </a:custGeom>
            <a:solidFill>
              <a:srgbClr val="7DCFD7"/>
            </a:solidFill>
          </p:spPr>
          <p:txBody>
            <a:bodyPr wrap="square" lIns="0" tIns="0" rIns="0" bIns="0" rtlCol="0"/>
            <a:lstStyle/>
            <a:p>
              <a:endParaRPr sz="2700" dirty="0"/>
            </a:p>
          </p:txBody>
        </p:sp>
        <p:sp>
          <p:nvSpPr>
            <p:cNvPr id="3" name="object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12193181" y="6176721"/>
                  </a:moveTo>
                  <a:lnTo>
                    <a:pt x="3188271" y="6208915"/>
                  </a:lnTo>
                  <a:lnTo>
                    <a:pt x="2689783" y="6206642"/>
                  </a:lnTo>
                  <a:lnTo>
                    <a:pt x="2191512" y="6167564"/>
                  </a:lnTo>
                  <a:lnTo>
                    <a:pt x="1394548" y="6057189"/>
                  </a:lnTo>
                  <a:lnTo>
                    <a:pt x="914488" y="5982779"/>
                  </a:lnTo>
                  <a:lnTo>
                    <a:pt x="889673" y="5718289"/>
                  </a:lnTo>
                  <a:lnTo>
                    <a:pt x="826084" y="4984559"/>
                  </a:lnTo>
                  <a:lnTo>
                    <a:pt x="804849" y="4595812"/>
                  </a:lnTo>
                  <a:lnTo>
                    <a:pt x="806399" y="4292993"/>
                  </a:lnTo>
                  <a:lnTo>
                    <a:pt x="857808" y="2608453"/>
                  </a:lnTo>
                  <a:lnTo>
                    <a:pt x="927493" y="1245374"/>
                  </a:lnTo>
                  <a:lnTo>
                    <a:pt x="960259" y="757885"/>
                  </a:lnTo>
                  <a:lnTo>
                    <a:pt x="1777873" y="689749"/>
                  </a:lnTo>
                  <a:lnTo>
                    <a:pt x="3897909" y="554266"/>
                  </a:lnTo>
                  <a:lnTo>
                    <a:pt x="6030163" y="492696"/>
                  </a:lnTo>
                  <a:lnTo>
                    <a:pt x="6424181" y="500176"/>
                  </a:lnTo>
                  <a:lnTo>
                    <a:pt x="6710337" y="552602"/>
                  </a:lnTo>
                  <a:lnTo>
                    <a:pt x="7028002" y="694905"/>
                  </a:lnTo>
                  <a:lnTo>
                    <a:pt x="7516520" y="972007"/>
                  </a:lnTo>
                  <a:lnTo>
                    <a:pt x="7822793" y="492696"/>
                  </a:lnTo>
                  <a:lnTo>
                    <a:pt x="8137626" y="0"/>
                  </a:lnTo>
                  <a:lnTo>
                    <a:pt x="1015199" y="0"/>
                  </a:lnTo>
                  <a:lnTo>
                    <a:pt x="0" y="0"/>
                  </a:lnTo>
                  <a:lnTo>
                    <a:pt x="0" y="839660"/>
                  </a:lnTo>
                  <a:lnTo>
                    <a:pt x="0" y="5841009"/>
                  </a:lnTo>
                  <a:lnTo>
                    <a:pt x="0" y="6858000"/>
                  </a:lnTo>
                  <a:lnTo>
                    <a:pt x="996619" y="6858000"/>
                  </a:lnTo>
                  <a:lnTo>
                    <a:pt x="12193181" y="6858000"/>
                  </a:lnTo>
                  <a:lnTo>
                    <a:pt x="12193181" y="6208915"/>
                  </a:lnTo>
                  <a:lnTo>
                    <a:pt x="12193181" y="6176721"/>
                  </a:lnTo>
                  <a:close/>
                </a:path>
              </a:pathLst>
            </a:custGeom>
            <a:solidFill>
              <a:srgbClr val="7DCFD7"/>
            </a:solidFill>
          </p:spPr>
          <p:txBody>
            <a:bodyPr wrap="square" lIns="0" tIns="0" rIns="0" bIns="0" rtlCol="0"/>
            <a:lstStyle/>
            <a:p>
              <a:endParaRPr sz="2700" dirty="0"/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150DB8FE-8176-D423-2215-E6682F65C734}"/>
              </a:ext>
            </a:extLst>
          </p:cNvPr>
          <p:cNvSpPr txBox="1"/>
          <p:nvPr/>
        </p:nvSpPr>
        <p:spPr>
          <a:xfrm>
            <a:off x="12063339" y="571500"/>
            <a:ext cx="4635213" cy="8848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38"/>
              </a:lnSpc>
            </a:pPr>
            <a:r>
              <a:rPr lang="en-US" sz="10000" dirty="0">
                <a:solidFill>
                  <a:srgbClr val="000000"/>
                </a:solidFill>
                <a:latin typeface="Greenhorn"/>
              </a:rPr>
              <a:t>it was totally great and awesome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DA4089-66C5-6F31-12D5-103C76A46D68}"/>
              </a:ext>
            </a:extLst>
          </p:cNvPr>
          <p:cNvSpPr txBox="1"/>
          <p:nvPr/>
        </p:nvSpPr>
        <p:spPr>
          <a:xfrm>
            <a:off x="2743200" y="1104900"/>
            <a:ext cx="6152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 BYEEEE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2774203E-869F-52A7-7696-3BDC855FDA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83" y="7680953"/>
            <a:ext cx="12530917" cy="182879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104270" y="1983944"/>
            <a:ext cx="5185910" cy="5469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$5,800 media spend</a:t>
            </a:r>
          </a:p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one-off gifts</a:t>
            </a:r>
          </a:p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monthly gifts</a:t>
            </a:r>
          </a:p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$630 raised</a:t>
            </a:r>
          </a:p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$582 cost per donor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98575" y="274295"/>
            <a:ext cx="6643313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38"/>
              </a:lnSpc>
            </a:pPr>
            <a:r>
              <a:rPr lang="en-US" sz="10000" dirty="0">
                <a:solidFill>
                  <a:srgbClr val="000000"/>
                </a:solidFill>
                <a:latin typeface="Greenhorn"/>
              </a:rPr>
              <a:t>THE RESULTS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2119" y="7997111"/>
            <a:ext cx="11841888" cy="119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600" dirty="0">
                <a:latin typeface="Greenhorn"/>
              </a:rPr>
              <a:t>Year 1 return on ad spend = 0.12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10671" y="1304729"/>
            <a:ext cx="4671712" cy="767754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401199" y="5251291"/>
            <a:ext cx="3198453" cy="1280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000000"/>
                </a:solidFill>
                <a:latin typeface="Arial"/>
              </a:rPr>
              <a:t>4 donations</a:t>
            </a:r>
          </a:p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000000"/>
                </a:solidFill>
                <a:latin typeface="Arial"/>
              </a:rPr>
              <a:t>$161 CPA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 l="1205"/>
          <a:stretch>
            <a:fillRect/>
          </a:stretch>
        </p:blipFill>
        <p:spPr>
          <a:xfrm rot="17432200">
            <a:off x="10851468" y="3576479"/>
            <a:ext cx="1849466" cy="1302940"/>
          </a:xfrm>
          <a:prstGeom prst="rect">
            <a:avLst/>
          </a:prstGeom>
        </p:spPr>
      </p:pic>
      <p:pic>
        <p:nvPicPr>
          <p:cNvPr id="15" name="Picture 14" descr="A blue arrow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0AF3582-0D05-28CE-167D-28FD1C209F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398" y="2133437"/>
            <a:ext cx="1397866" cy="1026179"/>
          </a:xfrm>
          <a:prstGeom prst="rect">
            <a:avLst/>
          </a:prstGeom>
        </p:spPr>
      </p:pic>
      <p:pic>
        <p:nvPicPr>
          <p:cNvPr id="16" name="Picture 15" descr="A blue arrow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1E28C61-0790-B6E7-5119-41482AB7F4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398" y="3221819"/>
            <a:ext cx="1397866" cy="1026179"/>
          </a:xfrm>
          <a:prstGeom prst="rect">
            <a:avLst/>
          </a:prstGeom>
        </p:spPr>
      </p:pic>
      <p:pic>
        <p:nvPicPr>
          <p:cNvPr id="17" name="Picture 16" descr="A blue arrow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CB74E6E-41B2-3E41-9685-2AB952F5C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38" y="4315331"/>
            <a:ext cx="1397866" cy="1026179"/>
          </a:xfrm>
          <a:prstGeom prst="rect">
            <a:avLst/>
          </a:prstGeom>
        </p:spPr>
      </p:pic>
      <p:pic>
        <p:nvPicPr>
          <p:cNvPr id="18" name="Picture 17" descr="A blue arrow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AA70C0A-1421-684F-F32C-9FCAB1569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38" y="5460791"/>
            <a:ext cx="1397866" cy="1026179"/>
          </a:xfrm>
          <a:prstGeom prst="rect">
            <a:avLst/>
          </a:prstGeom>
        </p:spPr>
      </p:pic>
      <p:pic>
        <p:nvPicPr>
          <p:cNvPr id="19" name="Picture 18" descr="A blue arrow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9F55682-46CF-C667-E5F5-ECA5FF1B7F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27" y="6543382"/>
            <a:ext cx="1397866" cy="102617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56305">
            <a:off x="9882079" y="2303519"/>
            <a:ext cx="7612566" cy="7260982"/>
            <a:chOff x="0" y="0"/>
            <a:chExt cx="6324600" cy="6032500"/>
          </a:xfrm>
        </p:grpSpPr>
        <p:sp>
          <p:nvSpPr>
            <p:cNvPr id="3" name="Freeform 3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2"/>
              <a:stretch>
                <a:fillRect t="-2527" b="-2527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217491">
            <a:off x="10112895" y="2507543"/>
            <a:ext cx="7612566" cy="7260982"/>
            <a:chOff x="0" y="0"/>
            <a:chExt cx="6324600" cy="6032500"/>
          </a:xfrm>
        </p:grpSpPr>
        <p:sp>
          <p:nvSpPr>
            <p:cNvPr id="6" name="Freeform 6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3"/>
              <a:stretch>
                <a:fillRect t="-2527" b="-252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3782480" y="274295"/>
            <a:ext cx="10723040" cy="170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38"/>
              </a:lnSpc>
            </a:pPr>
            <a:r>
              <a:rPr lang="en-US" sz="9884">
                <a:solidFill>
                  <a:srgbClr val="000000"/>
                </a:solidFill>
                <a:latin typeface="Greenhorn"/>
              </a:rPr>
              <a:t>Not despite trying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01" y="2385185"/>
            <a:ext cx="9131799" cy="750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000" b="1" dirty="0">
                <a:solidFill>
                  <a:srgbClr val="E01E22"/>
                </a:solidFill>
                <a:latin typeface="Arial"/>
              </a:rPr>
              <a:t>Back to cash ask</a:t>
            </a:r>
          </a:p>
          <a:p>
            <a:pPr algn="ctr">
              <a:lnSpc>
                <a:spcPts val="4500"/>
              </a:lnSpc>
            </a:pPr>
            <a:endParaRPr lang="en-US" sz="5000" b="1" dirty="0">
              <a:solidFill>
                <a:srgbClr val="E01E22"/>
              </a:solidFill>
              <a:latin typeface="Arial"/>
            </a:endParaRPr>
          </a:p>
          <a:p>
            <a:pPr algn="ctr">
              <a:lnSpc>
                <a:spcPts val="4500"/>
              </a:lnSpc>
            </a:pPr>
            <a:r>
              <a:rPr lang="en-US" sz="5000" b="1" dirty="0">
                <a:solidFill>
                  <a:srgbClr val="E01E22"/>
                </a:solidFill>
                <a:latin typeface="Arial"/>
              </a:rPr>
              <a:t>Geo targeting</a:t>
            </a:r>
          </a:p>
          <a:p>
            <a:pPr algn="ctr">
              <a:lnSpc>
                <a:spcPts val="4500"/>
              </a:lnSpc>
            </a:pPr>
            <a:endParaRPr lang="en-US" sz="5000" b="1" dirty="0">
              <a:solidFill>
                <a:srgbClr val="E01E22"/>
              </a:solidFill>
              <a:latin typeface="Arial"/>
            </a:endParaRPr>
          </a:p>
          <a:p>
            <a:pPr algn="ctr">
              <a:lnSpc>
                <a:spcPts val="4500"/>
              </a:lnSpc>
            </a:pPr>
            <a:r>
              <a:rPr lang="en-US" sz="5000" b="1" dirty="0">
                <a:solidFill>
                  <a:srgbClr val="E01E22"/>
                </a:solidFill>
                <a:latin typeface="Arial"/>
              </a:rPr>
              <a:t>Landing page changes</a:t>
            </a:r>
          </a:p>
          <a:p>
            <a:pPr algn="ctr">
              <a:lnSpc>
                <a:spcPts val="4500"/>
              </a:lnSpc>
            </a:pPr>
            <a:endParaRPr lang="en-US" sz="5000" b="1" dirty="0">
              <a:solidFill>
                <a:srgbClr val="E01E22"/>
              </a:solidFill>
              <a:latin typeface="Arial"/>
            </a:endParaRPr>
          </a:p>
          <a:p>
            <a:pPr algn="ctr">
              <a:lnSpc>
                <a:spcPts val="4500"/>
              </a:lnSpc>
            </a:pPr>
            <a:r>
              <a:rPr lang="en-US" sz="5000" b="1" dirty="0">
                <a:solidFill>
                  <a:srgbClr val="E01E22"/>
                </a:solidFill>
                <a:latin typeface="Arial"/>
              </a:rPr>
              <a:t>Dollar handle testing</a:t>
            </a:r>
          </a:p>
          <a:p>
            <a:pPr algn="ctr">
              <a:lnSpc>
                <a:spcPts val="4500"/>
              </a:lnSpc>
            </a:pPr>
            <a:endParaRPr lang="en-US" sz="5000" b="1" dirty="0">
              <a:solidFill>
                <a:srgbClr val="E01E22"/>
              </a:solidFill>
              <a:latin typeface="Arial"/>
            </a:endParaRPr>
          </a:p>
          <a:p>
            <a:pPr algn="ctr">
              <a:lnSpc>
                <a:spcPts val="4500"/>
              </a:lnSpc>
            </a:pPr>
            <a:r>
              <a:rPr lang="en-US" sz="5000" b="1" dirty="0">
                <a:solidFill>
                  <a:srgbClr val="E01E22"/>
                </a:solidFill>
                <a:latin typeface="Arial"/>
              </a:rPr>
              <a:t>Image vs. Video</a:t>
            </a:r>
          </a:p>
          <a:p>
            <a:pPr algn="ctr">
              <a:lnSpc>
                <a:spcPts val="4500"/>
              </a:lnSpc>
            </a:pPr>
            <a:endParaRPr lang="en-US" sz="5000" b="1" dirty="0">
              <a:solidFill>
                <a:srgbClr val="E01E22"/>
              </a:solidFill>
              <a:latin typeface="Arial"/>
            </a:endParaRPr>
          </a:p>
          <a:p>
            <a:pPr algn="ctr">
              <a:lnSpc>
                <a:spcPts val="4500"/>
              </a:lnSpc>
            </a:pPr>
            <a:r>
              <a:rPr lang="en-US" sz="5000" b="1" dirty="0">
                <a:solidFill>
                  <a:srgbClr val="E01E22"/>
                </a:solidFill>
                <a:latin typeface="Arial"/>
              </a:rPr>
              <a:t>Animations</a:t>
            </a:r>
          </a:p>
          <a:p>
            <a:pPr algn="ctr">
              <a:lnSpc>
                <a:spcPts val="4500"/>
              </a:lnSpc>
            </a:pPr>
            <a:endParaRPr lang="en-US" sz="5000" b="1" dirty="0">
              <a:solidFill>
                <a:srgbClr val="E01E22"/>
              </a:solidFill>
              <a:latin typeface="Arial"/>
            </a:endParaRPr>
          </a:p>
          <a:p>
            <a:pPr algn="ctr">
              <a:lnSpc>
                <a:spcPts val="4500"/>
              </a:lnSpc>
            </a:pPr>
            <a:r>
              <a:rPr lang="en-US" sz="5000" b="1" dirty="0">
                <a:solidFill>
                  <a:srgbClr val="E01E22"/>
                </a:solidFill>
                <a:latin typeface="Arial"/>
              </a:rPr>
              <a:t>Hope vs. Fear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327510" y="2398654"/>
            <a:ext cx="7612566" cy="7260982"/>
            <a:chOff x="0" y="0"/>
            <a:chExt cx="6324600" cy="6032500"/>
          </a:xfrm>
        </p:grpSpPr>
        <p:sp>
          <p:nvSpPr>
            <p:cNvPr id="11" name="Freeform 11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4"/>
              <a:stretch>
                <a:fillRect t="-2527" b="-2527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115294">
            <a:off x="10093540" y="2303519"/>
            <a:ext cx="7612566" cy="7260982"/>
            <a:chOff x="0" y="0"/>
            <a:chExt cx="6324600" cy="6032500"/>
          </a:xfrm>
        </p:grpSpPr>
        <p:sp>
          <p:nvSpPr>
            <p:cNvPr id="14" name="Freeform 14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5"/>
              <a:stretch>
                <a:fillRect t="-2527" b="-2527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-66997">
            <a:off x="9941955" y="2414516"/>
            <a:ext cx="7612566" cy="7260982"/>
            <a:chOff x="0" y="0"/>
            <a:chExt cx="6324600" cy="6032500"/>
          </a:xfrm>
        </p:grpSpPr>
        <p:sp>
          <p:nvSpPr>
            <p:cNvPr id="17" name="Freeform 17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6"/>
              <a:stretch>
                <a:fillRect t="-2527" b="-2527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958460" y="2427405"/>
            <a:ext cx="7612566" cy="7260982"/>
            <a:chOff x="0" y="0"/>
            <a:chExt cx="6324600" cy="6032500"/>
          </a:xfrm>
        </p:grpSpPr>
        <p:sp>
          <p:nvSpPr>
            <p:cNvPr id="20" name="Freeform 20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7"/>
              <a:stretch>
                <a:fillRect t="-2527" b="-2527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979"/>
            <a:ext cx="18420783" cy="10280021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6858000"/>
                </a:lnTo>
                <a:lnTo>
                  <a:pt x="12193206" y="6858000"/>
                </a:lnTo>
                <a:lnTo>
                  <a:pt x="12193206" y="0"/>
                </a:lnTo>
                <a:close/>
              </a:path>
            </a:pathLst>
          </a:custGeom>
          <a:solidFill>
            <a:srgbClr val="F7E1C9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09134D32-C503-A905-ACDF-8F5FCE8D489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1078" y="3420087"/>
            <a:ext cx="13743623" cy="614014"/>
          </a:xfrm>
          <a:prstGeom prst="rect">
            <a:avLst/>
          </a:prstGeom>
        </p:spPr>
        <p:txBody>
          <a:bodyPr vert="horz" wrap="square" lIns="0" tIns="251460" rIns="0" bIns="0" rtlCol="0">
            <a:spAutoFit/>
          </a:bodyPr>
          <a:lstStyle/>
          <a:p>
            <a:pPr marR="7620">
              <a:lnSpc>
                <a:spcPct val="77900"/>
              </a:lnSpc>
              <a:tabLst>
                <a:tab pos="1167765" algn="l"/>
                <a:tab pos="1512570" algn="l"/>
                <a:tab pos="1980248" algn="l"/>
                <a:tab pos="2898458" algn="l"/>
                <a:tab pos="3115628" algn="l"/>
                <a:tab pos="3279458" algn="l"/>
                <a:tab pos="4636770" algn="l"/>
                <a:tab pos="4809173" algn="l"/>
                <a:tab pos="5175885" algn="l"/>
                <a:tab pos="5330190" algn="l"/>
                <a:tab pos="6605588" algn="l"/>
                <a:tab pos="6980873" algn="l"/>
                <a:tab pos="7022783" algn="l"/>
                <a:tab pos="7806690" algn="l"/>
                <a:tab pos="7960995" algn="l"/>
                <a:tab pos="9948863" algn="l"/>
                <a:tab pos="10108883" algn="l"/>
                <a:tab pos="11504295" algn="l"/>
                <a:tab pos="11587163" algn="l"/>
                <a:tab pos="11642408" algn="l"/>
              </a:tabLst>
            </a:pPr>
            <a:endParaRPr sz="3000" dirty="0">
              <a:latin typeface="Arial"/>
              <a:cs typeface="Arial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C874A8C-8A13-A9D4-62D0-C30FD63FB110}"/>
              </a:ext>
            </a:extLst>
          </p:cNvPr>
          <p:cNvSpPr txBox="1"/>
          <p:nvPr/>
        </p:nvSpPr>
        <p:spPr>
          <a:xfrm>
            <a:off x="2883185" y="462761"/>
            <a:ext cx="12521629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38"/>
              </a:lnSpc>
            </a:pPr>
            <a:r>
              <a:rPr lang="en-US" sz="10000" dirty="0">
                <a:solidFill>
                  <a:srgbClr val="000000"/>
                </a:solidFill>
                <a:latin typeface="Greenhorn"/>
              </a:rPr>
              <a:t>The moral of the story?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BEA9F74-9599-AEF1-938F-4E1F6440D46F}"/>
              </a:ext>
            </a:extLst>
          </p:cNvPr>
          <p:cNvSpPr txBox="1"/>
          <p:nvPr/>
        </p:nvSpPr>
        <p:spPr>
          <a:xfrm>
            <a:off x="2994176" y="2086772"/>
            <a:ext cx="12299646" cy="1985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99"/>
              </a:lnSpc>
            </a:pPr>
            <a:r>
              <a:rPr lang="en-US" sz="53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were asking our potential donors to do too much work!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112901E-3491-63A6-EA0F-32468B501B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2002" y="6113618"/>
            <a:ext cx="4071138" cy="3720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79E590-5397-A62C-F1EA-79BB903E5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9632">
            <a:off x="5761019" y="4788950"/>
            <a:ext cx="4984173" cy="4984173"/>
          </a:xfrm>
          <a:prstGeom prst="rect">
            <a:avLst/>
          </a:prstGeom>
          <a:ln w="88900">
            <a:solidFill>
              <a:schemeClr val="tx1"/>
            </a:solidFill>
          </a:ln>
        </p:spPr>
      </p:pic>
      <p:pic>
        <p:nvPicPr>
          <p:cNvPr id="13" name="Picture 12" descr="An old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9DD014DD-83B2-32DE-8820-0C145094B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00">
            <a:off x="11799960" y="4655421"/>
            <a:ext cx="5451104" cy="5251230"/>
          </a:xfrm>
          <a:prstGeom prst="rect">
            <a:avLst/>
          </a:prstGeom>
          <a:ln w="889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6635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979"/>
            <a:ext cx="18420783" cy="10280021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6858000"/>
                </a:lnTo>
                <a:lnTo>
                  <a:pt x="12193206" y="6858000"/>
                </a:lnTo>
                <a:lnTo>
                  <a:pt x="12193206" y="0"/>
                </a:lnTo>
                <a:close/>
              </a:path>
            </a:pathLst>
          </a:custGeom>
          <a:solidFill>
            <a:srgbClr val="E5F4F5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EFE26A-BCDB-E391-0C85-15AB8D2ABF20}"/>
              </a:ext>
            </a:extLst>
          </p:cNvPr>
          <p:cNvSpPr txBox="1"/>
          <p:nvPr/>
        </p:nvSpPr>
        <p:spPr>
          <a:xfrm>
            <a:off x="1828800" y="3895749"/>
            <a:ext cx="14277683" cy="124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dirty="0">
                <a:solidFill>
                  <a:srgbClr val="E01E22"/>
                </a:solidFill>
                <a:latin typeface="Greenhorn"/>
              </a:rPr>
              <a:t>Back to basics</a:t>
            </a:r>
          </a:p>
        </p:txBody>
      </p:sp>
    </p:spTree>
    <p:extLst>
      <p:ext uri="{BB962C8B-B14F-4D97-AF65-F5344CB8AC3E}">
        <p14:creationId xmlns:p14="http://schemas.microsoft.com/office/powerpoint/2010/main" val="1097156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979"/>
            <a:ext cx="18420783" cy="10280021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6858000"/>
                </a:lnTo>
                <a:lnTo>
                  <a:pt x="12193206" y="6858000"/>
                </a:lnTo>
                <a:lnTo>
                  <a:pt x="12193206" y="0"/>
                </a:lnTo>
                <a:close/>
              </a:path>
            </a:pathLst>
          </a:custGeom>
          <a:solidFill>
            <a:srgbClr val="E5F4F5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EFE26A-BCDB-E391-0C85-15AB8D2ABF20}"/>
              </a:ext>
            </a:extLst>
          </p:cNvPr>
          <p:cNvSpPr txBox="1"/>
          <p:nvPr/>
        </p:nvSpPr>
        <p:spPr>
          <a:xfrm>
            <a:off x="2005158" y="723900"/>
            <a:ext cx="14277683" cy="124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dirty="0">
                <a:solidFill>
                  <a:srgbClr val="E01E22"/>
                </a:solidFill>
                <a:latin typeface="Greenhorn"/>
              </a:rPr>
              <a:t>Back to basics</a:t>
            </a:r>
          </a:p>
        </p:txBody>
      </p:sp>
      <p:pic>
        <p:nvPicPr>
          <p:cNvPr id="5" name="Picture 4" descr="A picture containing text, person, human face, clothing&#10;&#10;Description automatically generated">
            <a:extLst>
              <a:ext uri="{FF2B5EF4-FFF2-40B4-BE49-F238E27FC236}">
                <a16:creationId xmlns:a16="http://schemas.microsoft.com/office/drawing/2014/main" id="{F7137294-96C3-2ED8-C2DD-A65875FBE8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691"/>
          <a:stretch/>
        </p:blipFill>
        <p:spPr>
          <a:xfrm>
            <a:off x="-988038" y="-385075"/>
            <a:ext cx="20452349" cy="106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F0395385-0D4E-C97E-DD0C-FDF7CF6CBD8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83" y="7680953"/>
            <a:ext cx="12739535" cy="182879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481159" y="1929535"/>
            <a:ext cx="5289773" cy="5469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$27,797 media spend</a:t>
            </a:r>
          </a:p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317 one-off gifts</a:t>
            </a:r>
          </a:p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monthly gifts</a:t>
            </a:r>
          </a:p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$21,751 raised</a:t>
            </a:r>
          </a:p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$96 cost per donor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58568" y="5251291"/>
            <a:ext cx="3198453" cy="1280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000000"/>
                </a:solidFill>
                <a:latin typeface="Arial"/>
              </a:rPr>
              <a:t>154 donations</a:t>
            </a:r>
          </a:p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000000"/>
                </a:solidFill>
                <a:latin typeface="Arial"/>
              </a:rPr>
              <a:t>$71 CPA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1205"/>
          <a:stretch>
            <a:fillRect/>
          </a:stretch>
        </p:blipFill>
        <p:spPr>
          <a:xfrm rot="-3797457">
            <a:off x="10943343" y="3825114"/>
            <a:ext cx="1687435" cy="11887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84888" y="935793"/>
            <a:ext cx="4977022" cy="890734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198575" y="274295"/>
            <a:ext cx="6643313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38"/>
              </a:lnSpc>
            </a:pPr>
            <a:r>
              <a:rPr lang="en-US" sz="10000" dirty="0">
                <a:solidFill>
                  <a:srgbClr val="000000"/>
                </a:solidFill>
                <a:latin typeface="Greenhorn"/>
              </a:rPr>
              <a:t>THE RESULTS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9067" y="7997111"/>
            <a:ext cx="11841888" cy="119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600" dirty="0">
                <a:latin typeface="Greenhorn"/>
              </a:rPr>
              <a:t>Year 1 return on ad spend = 0.95</a:t>
            </a:r>
          </a:p>
        </p:txBody>
      </p:sp>
      <p:pic>
        <p:nvPicPr>
          <p:cNvPr id="19" name="Picture 18" descr="A blue arrow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F2DA9EB-1FA9-0DFD-E761-50B473FB82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45" y="2114387"/>
            <a:ext cx="1397866" cy="1026179"/>
          </a:xfrm>
          <a:prstGeom prst="rect">
            <a:avLst/>
          </a:prstGeom>
        </p:spPr>
      </p:pic>
      <p:pic>
        <p:nvPicPr>
          <p:cNvPr id="20" name="Picture 19" descr="A blue arrow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93F24BD-771F-DC90-4BE0-D24BEDD73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45" y="3202769"/>
            <a:ext cx="1397866" cy="1026179"/>
          </a:xfrm>
          <a:prstGeom prst="rect">
            <a:avLst/>
          </a:prstGeom>
        </p:spPr>
      </p:pic>
      <p:pic>
        <p:nvPicPr>
          <p:cNvPr id="21" name="Picture 20" descr="A blue arrow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C9F6964-6C4E-005C-627A-0E8D3B484A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85" y="4296281"/>
            <a:ext cx="1397866" cy="1026179"/>
          </a:xfrm>
          <a:prstGeom prst="rect">
            <a:avLst/>
          </a:prstGeom>
        </p:spPr>
      </p:pic>
      <p:pic>
        <p:nvPicPr>
          <p:cNvPr id="22" name="Picture 21" descr="A blue arrow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57ED60C-138D-B190-FE27-0500049ECD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85" y="5441741"/>
            <a:ext cx="1397866" cy="1026179"/>
          </a:xfrm>
          <a:prstGeom prst="rect">
            <a:avLst/>
          </a:prstGeom>
        </p:spPr>
      </p:pic>
      <p:pic>
        <p:nvPicPr>
          <p:cNvPr id="23" name="Picture 22" descr="A blue arrow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C92F76C-655F-8AEE-7A3D-03CEE611E0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74" y="6524332"/>
            <a:ext cx="1397866" cy="102617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62719" y="7027416"/>
            <a:ext cx="2876043" cy="28760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613651" y="5880050"/>
            <a:ext cx="5252562" cy="2585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49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not the time or the place to raise awareness or educate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244330" y="439548"/>
            <a:ext cx="11799339" cy="2381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dirty="0">
                <a:solidFill>
                  <a:srgbClr val="E01E22"/>
                </a:solidFill>
                <a:latin typeface="Greenhorn"/>
              </a:rPr>
              <a:t>Digital Acquisition</a:t>
            </a:r>
          </a:p>
          <a:p>
            <a:pPr algn="ctr">
              <a:lnSpc>
                <a:spcPts val="8999"/>
              </a:lnSpc>
            </a:pPr>
            <a:r>
              <a:rPr lang="en-US" sz="9999" dirty="0">
                <a:solidFill>
                  <a:srgbClr val="000000"/>
                </a:solidFill>
                <a:latin typeface="Greenhorn"/>
              </a:rPr>
              <a:t>Direct to donation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96138" y="4814732"/>
            <a:ext cx="699382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need the right images</a:t>
            </a:r>
          </a:p>
          <a:p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your brand </a:t>
            </a:r>
          </a:p>
          <a:p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to fail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13651" y="4697966"/>
            <a:ext cx="7301543" cy="1687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9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 reinvent the wheel</a:t>
            </a:r>
          </a:p>
          <a:p>
            <a:pPr>
              <a:lnSpc>
                <a:spcPts val="7049"/>
              </a:lnSpc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48789"/>
          <a:stretch>
            <a:fillRect/>
          </a:stretch>
        </p:blipFill>
        <p:spPr>
          <a:xfrm>
            <a:off x="474244" y="7148032"/>
            <a:ext cx="621598" cy="891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48789"/>
          <a:stretch>
            <a:fillRect/>
          </a:stretch>
        </p:blipFill>
        <p:spPr>
          <a:xfrm>
            <a:off x="487469" y="5905500"/>
            <a:ext cx="621598" cy="8910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l="48789"/>
          <a:stretch>
            <a:fillRect/>
          </a:stretch>
        </p:blipFill>
        <p:spPr>
          <a:xfrm>
            <a:off x="8793408" y="5905500"/>
            <a:ext cx="621598" cy="8910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 l="48789"/>
          <a:stretch>
            <a:fillRect/>
          </a:stretch>
        </p:blipFill>
        <p:spPr>
          <a:xfrm>
            <a:off x="8793408" y="4697966"/>
            <a:ext cx="621598" cy="8910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l="48789"/>
          <a:stretch>
            <a:fillRect/>
          </a:stretch>
        </p:blipFill>
        <p:spPr>
          <a:xfrm>
            <a:off x="474244" y="4697966"/>
            <a:ext cx="621598" cy="89106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876118" y="3150864"/>
            <a:ext cx="16535763" cy="782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9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as much heavy lifting as possible for your potential donors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CEAA83-F5B1-2FE3-7D39-7AE439EA5395}"/>
              </a:ext>
            </a:extLst>
          </p:cNvPr>
          <p:cNvCxnSpPr/>
          <p:nvPr/>
        </p:nvCxnSpPr>
        <p:spPr>
          <a:xfrm>
            <a:off x="6477000" y="6351034"/>
            <a:ext cx="2133600" cy="0"/>
          </a:xfrm>
          <a:prstGeom prst="line">
            <a:avLst/>
          </a:prstGeom>
          <a:ln w="3492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g object 16">
            <a:extLst>
              <a:ext uri="{FF2B5EF4-FFF2-40B4-BE49-F238E27FC236}">
                <a16:creationId xmlns:a16="http://schemas.microsoft.com/office/drawing/2014/main" id="{BC1A9F88-E609-F3E4-E392-78847B6B6331}"/>
              </a:ext>
            </a:extLst>
          </p:cNvPr>
          <p:cNvSpPr/>
          <p:nvPr/>
        </p:nvSpPr>
        <p:spPr>
          <a:xfrm flipH="1">
            <a:off x="9645064" y="3695699"/>
            <a:ext cx="8642936" cy="5105401"/>
          </a:xfrm>
          <a:custGeom>
            <a:avLst/>
            <a:gdLst/>
            <a:ahLst/>
            <a:cxnLst/>
            <a:rect l="l" t="t" r="r" b="b"/>
            <a:pathLst>
              <a:path w="6408420" h="2366645">
                <a:moveTo>
                  <a:pt x="6157555" y="0"/>
                </a:moveTo>
                <a:lnTo>
                  <a:pt x="6098543" y="966"/>
                </a:lnTo>
                <a:lnTo>
                  <a:pt x="6022633" y="4652"/>
                </a:lnTo>
                <a:lnTo>
                  <a:pt x="5979074" y="7376"/>
                </a:lnTo>
                <a:lnTo>
                  <a:pt x="5882209" y="14305"/>
                </a:lnTo>
                <a:lnTo>
                  <a:pt x="5716940" y="27567"/>
                </a:lnTo>
                <a:lnTo>
                  <a:pt x="5343502" y="58903"/>
                </a:lnTo>
                <a:lnTo>
                  <a:pt x="5214900" y="69138"/>
                </a:lnTo>
                <a:lnTo>
                  <a:pt x="5088143" y="78525"/>
                </a:lnTo>
                <a:lnTo>
                  <a:pt x="5026188" y="82761"/>
                </a:lnTo>
                <a:lnTo>
                  <a:pt x="4965573" y="86618"/>
                </a:lnTo>
                <a:lnTo>
                  <a:pt x="4906590" y="90040"/>
                </a:lnTo>
                <a:lnTo>
                  <a:pt x="4849532" y="92971"/>
                </a:lnTo>
                <a:lnTo>
                  <a:pt x="4794692" y="95356"/>
                </a:lnTo>
                <a:lnTo>
                  <a:pt x="4742364" y="97138"/>
                </a:lnTo>
                <a:lnTo>
                  <a:pt x="4692839" y="98263"/>
                </a:lnTo>
                <a:lnTo>
                  <a:pt x="4646410" y="98673"/>
                </a:lnTo>
                <a:lnTo>
                  <a:pt x="4603371" y="98314"/>
                </a:lnTo>
                <a:lnTo>
                  <a:pt x="2933942" y="43650"/>
                </a:lnTo>
                <a:lnTo>
                  <a:pt x="1437045" y="16187"/>
                </a:lnTo>
                <a:lnTo>
                  <a:pt x="341928" y="6069"/>
                </a:lnTo>
                <a:lnTo>
                  <a:pt x="0" y="4905"/>
                </a:lnTo>
                <a:lnTo>
                  <a:pt x="0" y="2324187"/>
                </a:lnTo>
                <a:lnTo>
                  <a:pt x="3500770" y="2355730"/>
                </a:lnTo>
                <a:lnTo>
                  <a:pt x="5350717" y="2366493"/>
                </a:lnTo>
                <a:lnTo>
                  <a:pt x="6056920" y="2355730"/>
                </a:lnTo>
                <a:lnTo>
                  <a:pt x="6209262" y="2323440"/>
                </a:lnTo>
                <a:lnTo>
                  <a:pt x="6245322" y="2292604"/>
                </a:lnTo>
                <a:lnTo>
                  <a:pt x="6277351" y="2246546"/>
                </a:lnTo>
                <a:lnTo>
                  <a:pt x="6305492" y="2186586"/>
                </a:lnTo>
                <a:lnTo>
                  <a:pt x="6329889" y="2114044"/>
                </a:lnTo>
                <a:lnTo>
                  <a:pt x="6340728" y="2073467"/>
                </a:lnTo>
                <a:lnTo>
                  <a:pt x="6350684" y="2030238"/>
                </a:lnTo>
                <a:lnTo>
                  <a:pt x="6359776" y="1984524"/>
                </a:lnTo>
                <a:lnTo>
                  <a:pt x="6368021" y="1936488"/>
                </a:lnTo>
                <a:lnTo>
                  <a:pt x="6375438" y="1886296"/>
                </a:lnTo>
                <a:lnTo>
                  <a:pt x="6382044" y="1834113"/>
                </a:lnTo>
                <a:lnTo>
                  <a:pt x="6387857" y="1780103"/>
                </a:lnTo>
                <a:lnTo>
                  <a:pt x="6392895" y="1724432"/>
                </a:lnTo>
                <a:lnTo>
                  <a:pt x="6397176" y="1667263"/>
                </a:lnTo>
                <a:lnTo>
                  <a:pt x="6400718" y="1608763"/>
                </a:lnTo>
                <a:lnTo>
                  <a:pt x="6403539" y="1549096"/>
                </a:lnTo>
                <a:lnTo>
                  <a:pt x="6405657" y="1488427"/>
                </a:lnTo>
                <a:lnTo>
                  <a:pt x="6407089" y="1426920"/>
                </a:lnTo>
                <a:lnTo>
                  <a:pt x="6407854" y="1364742"/>
                </a:lnTo>
                <a:lnTo>
                  <a:pt x="6407969" y="1302056"/>
                </a:lnTo>
                <a:lnTo>
                  <a:pt x="6407452" y="1239027"/>
                </a:lnTo>
                <a:lnTo>
                  <a:pt x="6406322" y="1175821"/>
                </a:lnTo>
                <a:lnTo>
                  <a:pt x="6404596" y="1112602"/>
                </a:lnTo>
                <a:lnTo>
                  <a:pt x="6402292" y="1049535"/>
                </a:lnTo>
                <a:lnTo>
                  <a:pt x="6399428" y="986785"/>
                </a:lnTo>
                <a:lnTo>
                  <a:pt x="6396022" y="924518"/>
                </a:lnTo>
                <a:lnTo>
                  <a:pt x="6392092" y="862897"/>
                </a:lnTo>
                <a:lnTo>
                  <a:pt x="6387655" y="802087"/>
                </a:lnTo>
                <a:lnTo>
                  <a:pt x="6382730" y="742255"/>
                </a:lnTo>
                <a:lnTo>
                  <a:pt x="6377335" y="683564"/>
                </a:lnTo>
                <a:lnTo>
                  <a:pt x="6371487" y="626179"/>
                </a:lnTo>
                <a:lnTo>
                  <a:pt x="6365205" y="570265"/>
                </a:lnTo>
                <a:lnTo>
                  <a:pt x="6358505" y="515988"/>
                </a:lnTo>
                <a:lnTo>
                  <a:pt x="6351407" y="463512"/>
                </a:lnTo>
                <a:lnTo>
                  <a:pt x="6343929" y="413002"/>
                </a:lnTo>
                <a:lnTo>
                  <a:pt x="6336087" y="364622"/>
                </a:lnTo>
                <a:lnTo>
                  <a:pt x="6327900" y="318539"/>
                </a:lnTo>
                <a:lnTo>
                  <a:pt x="6319386" y="274916"/>
                </a:lnTo>
                <a:lnTo>
                  <a:pt x="6310562" y="233918"/>
                </a:lnTo>
                <a:lnTo>
                  <a:pt x="6301448" y="195711"/>
                </a:lnTo>
                <a:lnTo>
                  <a:pt x="6282416" y="128328"/>
                </a:lnTo>
                <a:lnTo>
                  <a:pt x="6262434" y="74085"/>
                </a:lnTo>
                <a:lnTo>
                  <a:pt x="6241645" y="34302"/>
                </a:lnTo>
                <a:lnTo>
                  <a:pt x="6209262" y="4624"/>
                </a:lnTo>
                <a:lnTo>
                  <a:pt x="6179991" y="675"/>
                </a:lnTo>
                <a:lnTo>
                  <a:pt x="6157555" y="0"/>
                </a:lnTo>
                <a:close/>
              </a:path>
            </a:pathLst>
          </a:custGeom>
          <a:solidFill>
            <a:srgbClr val="7DCFD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9283A48C-1C78-E511-F9FB-E51D2C1724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5699"/>
            <a:ext cx="8639456" cy="519539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7200" y="4517156"/>
            <a:ext cx="7315200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4400" b="1" u="none" dirty="0">
                <a:latin typeface="Arial"/>
              </a:rPr>
              <a:t>Is it worth it? </a:t>
            </a:r>
          </a:p>
          <a:p>
            <a:pPr marL="0" lvl="0" indent="0" algn="ctr">
              <a:lnSpc>
                <a:spcPts val="4500"/>
              </a:lnSpc>
              <a:spcBef>
                <a:spcPct val="0"/>
              </a:spcBef>
            </a:pPr>
            <a:endParaRPr lang="en-US" sz="4400" b="1" dirty="0">
              <a:latin typeface="Arial"/>
            </a:endParaRPr>
          </a:p>
          <a:p>
            <a:pPr marL="0" lvl="0" indent="0" algn="ctr">
              <a:lnSpc>
                <a:spcPts val="4500"/>
              </a:lnSpc>
              <a:spcBef>
                <a:spcPct val="0"/>
              </a:spcBef>
            </a:pPr>
            <a:r>
              <a:rPr lang="en-US" sz="4400" b="1" dirty="0">
                <a:latin typeface="Arial"/>
              </a:rPr>
              <a:t>What if my campaign tanks</a:t>
            </a:r>
            <a:r>
              <a:rPr lang="en-US" sz="4400" b="1" u="none" dirty="0">
                <a:latin typeface="Arial"/>
              </a:rPr>
              <a:t>?</a:t>
            </a:r>
          </a:p>
          <a:p>
            <a:pPr marL="0" lvl="0" indent="0" algn="ctr">
              <a:lnSpc>
                <a:spcPts val="4500"/>
              </a:lnSpc>
              <a:spcBef>
                <a:spcPct val="0"/>
              </a:spcBef>
            </a:pPr>
            <a:endParaRPr lang="en-US" sz="4400" b="1" dirty="0">
              <a:latin typeface="Arial"/>
            </a:endParaRPr>
          </a:p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4400" b="1" dirty="0">
                <a:latin typeface="Arial"/>
              </a:rPr>
              <a:t>Do I have to make it work?</a:t>
            </a:r>
            <a:endParaRPr lang="en-US" sz="4400" b="1" u="none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422265" y="1104900"/>
            <a:ext cx="13443470" cy="12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dirty="0">
                <a:solidFill>
                  <a:srgbClr val="000000"/>
                </a:solidFill>
                <a:latin typeface="Greenhorn"/>
              </a:rPr>
              <a:t>Dan and Andy’s take aways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FD5AB1F3-AF47-1155-038C-DA221A2E63BE}"/>
              </a:ext>
            </a:extLst>
          </p:cNvPr>
          <p:cNvSpPr txBox="1"/>
          <p:nvPr/>
        </p:nvSpPr>
        <p:spPr>
          <a:xfrm>
            <a:off x="10452021" y="4517156"/>
            <a:ext cx="7162800" cy="4039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500"/>
              </a:lnSpc>
              <a:spcBef>
                <a:spcPct val="0"/>
              </a:spcBef>
            </a:pPr>
            <a:r>
              <a:rPr lang="en-US" sz="4400" b="1" dirty="0">
                <a:latin typeface="Arial"/>
              </a:rPr>
              <a:t>The importance of learning.</a:t>
            </a:r>
          </a:p>
          <a:p>
            <a:pPr marL="0" lvl="0" indent="0" algn="ctr">
              <a:lnSpc>
                <a:spcPts val="4500"/>
              </a:lnSpc>
              <a:spcBef>
                <a:spcPct val="0"/>
              </a:spcBef>
            </a:pPr>
            <a:endParaRPr lang="en-US" sz="4400" b="1" dirty="0">
              <a:latin typeface="Arial"/>
            </a:endParaRPr>
          </a:p>
          <a:p>
            <a:pPr marL="0" lvl="0" indent="0" algn="ctr">
              <a:lnSpc>
                <a:spcPts val="4500"/>
              </a:lnSpc>
              <a:spcBef>
                <a:spcPct val="0"/>
              </a:spcBef>
            </a:pPr>
            <a:r>
              <a:rPr lang="en-US" sz="4400" b="1" dirty="0">
                <a:latin typeface="Arial"/>
              </a:rPr>
              <a:t>Bring in the expertise.</a:t>
            </a:r>
          </a:p>
          <a:p>
            <a:pPr marL="0" lvl="0" indent="0" algn="ctr">
              <a:lnSpc>
                <a:spcPts val="4500"/>
              </a:lnSpc>
              <a:spcBef>
                <a:spcPct val="0"/>
              </a:spcBef>
            </a:pPr>
            <a:endParaRPr lang="en-US" sz="4400" b="1" dirty="0">
              <a:latin typeface="Arial"/>
            </a:endParaRPr>
          </a:p>
          <a:p>
            <a:pPr marL="0" lvl="0" indent="0" algn="ctr">
              <a:lnSpc>
                <a:spcPts val="4500"/>
              </a:lnSpc>
              <a:spcBef>
                <a:spcPct val="0"/>
              </a:spcBef>
            </a:pPr>
            <a:r>
              <a:rPr lang="en-US" sz="4400" b="1" dirty="0">
                <a:latin typeface="Arial"/>
              </a:rPr>
              <a:t>Start small and plan for the future.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6915490" y="6291898"/>
            <a:ext cx="4504646" cy="0"/>
          </a:xfrm>
          <a:prstGeom prst="line">
            <a:avLst/>
          </a:prstGeom>
          <a:ln w="19050" cap="flat">
            <a:solidFill>
              <a:srgbClr val="A5A9A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43748" y="3275927"/>
            <a:ext cx="2395038" cy="21747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0969" y="3235080"/>
            <a:ext cx="2314004" cy="221322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603125" y="5628703"/>
            <a:ext cx="2487216" cy="81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97659" y="5628703"/>
            <a:ext cx="2487216" cy="81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43487" y="893525"/>
            <a:ext cx="10467700" cy="172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E01E22"/>
                </a:solidFill>
                <a:latin typeface="Greenhorn"/>
              </a:rPr>
              <a:t>Sacred Heart Mission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61211" y="6340074"/>
            <a:ext cx="4958789" cy="2084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$361k from appeals</a:t>
            </a:r>
          </a:p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$29k in major gifts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0689" y="6576532"/>
            <a:ext cx="1213817" cy="8910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0689" y="7681432"/>
            <a:ext cx="1213817" cy="89106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426302" y="6340074"/>
            <a:ext cx="4880494" cy="2084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$905k from appeals</a:t>
            </a:r>
          </a:p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$1.1m in major gifts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54197" y="6576532"/>
            <a:ext cx="1213817" cy="8910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54197" y="7681432"/>
            <a:ext cx="1213817" cy="89106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8876" t="7119" b="1599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10882" y="7200900"/>
            <a:ext cx="3219451" cy="1981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453762"/>
            <a:ext cx="6717516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000000"/>
                </a:solidFill>
                <a:latin typeface="Greenhorn"/>
              </a:rPr>
              <a:t>Thank You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68056" y="4762500"/>
            <a:ext cx="3573388" cy="2191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light bulb above a person's head&#10;&#10;Description automatically generated with low confidence">
            <a:extLst>
              <a:ext uri="{FF2B5EF4-FFF2-40B4-BE49-F238E27FC236}">
                <a16:creationId xmlns:a16="http://schemas.microsoft.com/office/drawing/2014/main" id="{E68AF24F-72E3-CA6E-6C57-E9CE40777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70" y="1"/>
            <a:ext cx="20566928" cy="10283464"/>
          </a:xfrm>
          <a:prstGeom prst="rect">
            <a:avLst/>
          </a:prstGeom>
        </p:spPr>
      </p:pic>
      <p:sp>
        <p:nvSpPr>
          <p:cNvPr id="5" name="bg object 16">
            <a:extLst>
              <a:ext uri="{FF2B5EF4-FFF2-40B4-BE49-F238E27FC236}">
                <a16:creationId xmlns:a16="http://schemas.microsoft.com/office/drawing/2014/main" id="{A85327C8-56D0-50C8-EED6-F6F7F5A451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6" y="3536"/>
            <a:ext cx="6261165" cy="10287000"/>
          </a:xfrm>
          <a:custGeom>
            <a:avLst/>
            <a:gdLst/>
            <a:ahLst/>
            <a:cxnLst/>
            <a:rect l="l" t="t" r="r" b="b"/>
            <a:pathLst>
              <a:path w="4991100" h="6858000">
                <a:moveTo>
                  <a:pt x="4985574" y="0"/>
                </a:moveTo>
                <a:lnTo>
                  <a:pt x="0" y="0"/>
                </a:lnTo>
                <a:lnTo>
                  <a:pt x="0" y="6858000"/>
                </a:lnTo>
                <a:lnTo>
                  <a:pt x="4921315" y="6858000"/>
                </a:lnTo>
                <a:lnTo>
                  <a:pt x="4917875" y="6827668"/>
                </a:lnTo>
                <a:lnTo>
                  <a:pt x="4914522" y="6795402"/>
                </a:lnTo>
                <a:lnTo>
                  <a:pt x="4908282" y="6727056"/>
                </a:lnTo>
                <a:lnTo>
                  <a:pt x="4902650" y="6653770"/>
                </a:lnTo>
                <a:lnTo>
                  <a:pt x="4900057" y="6615330"/>
                </a:lnTo>
                <a:lnTo>
                  <a:pt x="4897608" y="6575722"/>
                </a:lnTo>
                <a:lnTo>
                  <a:pt x="4895302" y="6534967"/>
                </a:lnTo>
                <a:lnTo>
                  <a:pt x="4893136" y="6493088"/>
                </a:lnTo>
                <a:lnTo>
                  <a:pt x="4891108" y="6450107"/>
                </a:lnTo>
                <a:lnTo>
                  <a:pt x="4889216" y="6406045"/>
                </a:lnTo>
                <a:lnTo>
                  <a:pt x="4887458" y="6360926"/>
                </a:lnTo>
                <a:lnTo>
                  <a:pt x="4885831" y="6314772"/>
                </a:lnTo>
                <a:lnTo>
                  <a:pt x="4884333" y="6267603"/>
                </a:lnTo>
                <a:lnTo>
                  <a:pt x="4882961" y="6219444"/>
                </a:lnTo>
                <a:lnTo>
                  <a:pt x="4881714" y="6170314"/>
                </a:lnTo>
                <a:lnTo>
                  <a:pt x="4880588" y="6120238"/>
                </a:lnTo>
                <a:lnTo>
                  <a:pt x="4879583" y="6069237"/>
                </a:lnTo>
                <a:lnTo>
                  <a:pt x="4878695" y="6017333"/>
                </a:lnTo>
                <a:lnTo>
                  <a:pt x="4877921" y="5964548"/>
                </a:lnTo>
                <a:lnTo>
                  <a:pt x="4877261" y="5910904"/>
                </a:lnTo>
                <a:lnTo>
                  <a:pt x="4876711" y="5856424"/>
                </a:lnTo>
                <a:lnTo>
                  <a:pt x="4876270" y="5801129"/>
                </a:lnTo>
                <a:lnTo>
                  <a:pt x="4875934" y="5745042"/>
                </a:lnTo>
                <a:lnTo>
                  <a:pt x="4875702" y="5688185"/>
                </a:lnTo>
                <a:lnTo>
                  <a:pt x="4875571" y="5630580"/>
                </a:lnTo>
                <a:lnTo>
                  <a:pt x="4875604" y="5513215"/>
                </a:lnTo>
                <a:lnTo>
                  <a:pt x="4875763" y="5453498"/>
                </a:lnTo>
                <a:lnTo>
                  <a:pt x="4876015" y="5393123"/>
                </a:lnTo>
                <a:lnTo>
                  <a:pt x="4876356" y="5332109"/>
                </a:lnTo>
                <a:lnTo>
                  <a:pt x="4876785" y="5270481"/>
                </a:lnTo>
                <a:lnTo>
                  <a:pt x="4877298" y="5208260"/>
                </a:lnTo>
                <a:lnTo>
                  <a:pt x="4877895" y="5145467"/>
                </a:lnTo>
                <a:lnTo>
                  <a:pt x="4878573" y="5082126"/>
                </a:lnTo>
                <a:lnTo>
                  <a:pt x="4879328" y="5018258"/>
                </a:lnTo>
                <a:lnTo>
                  <a:pt x="4880160" y="4953886"/>
                </a:lnTo>
                <a:lnTo>
                  <a:pt x="4881065" y="4889031"/>
                </a:lnTo>
                <a:lnTo>
                  <a:pt x="4882042" y="4823716"/>
                </a:lnTo>
                <a:lnTo>
                  <a:pt x="4883088" y="4757963"/>
                </a:lnTo>
                <a:lnTo>
                  <a:pt x="4884201" y="4691794"/>
                </a:lnTo>
                <a:lnTo>
                  <a:pt x="4885378" y="4625230"/>
                </a:lnTo>
                <a:lnTo>
                  <a:pt x="4886618" y="4558295"/>
                </a:lnTo>
                <a:lnTo>
                  <a:pt x="4887917" y="4491011"/>
                </a:lnTo>
                <a:lnTo>
                  <a:pt x="4889274" y="4423399"/>
                </a:lnTo>
                <a:lnTo>
                  <a:pt x="4890686" y="4355481"/>
                </a:lnTo>
                <a:lnTo>
                  <a:pt x="4892151" y="4287280"/>
                </a:lnTo>
                <a:lnTo>
                  <a:pt x="4893667" y="4218819"/>
                </a:lnTo>
                <a:lnTo>
                  <a:pt x="4895232" y="4150118"/>
                </a:lnTo>
                <a:lnTo>
                  <a:pt x="4896842" y="4081200"/>
                </a:lnTo>
                <a:lnTo>
                  <a:pt x="4898496" y="4012088"/>
                </a:lnTo>
                <a:lnTo>
                  <a:pt x="4900192" y="3942803"/>
                </a:lnTo>
                <a:lnTo>
                  <a:pt x="4901927" y="3873367"/>
                </a:lnTo>
                <a:lnTo>
                  <a:pt x="4903699" y="3803804"/>
                </a:lnTo>
                <a:lnTo>
                  <a:pt x="4905506" y="3734134"/>
                </a:lnTo>
                <a:lnTo>
                  <a:pt x="4907345" y="3664380"/>
                </a:lnTo>
                <a:lnTo>
                  <a:pt x="4909213" y="3594564"/>
                </a:lnTo>
                <a:lnTo>
                  <a:pt x="4913032" y="3454835"/>
                </a:lnTo>
                <a:lnTo>
                  <a:pt x="4916943" y="3315123"/>
                </a:lnTo>
                <a:lnTo>
                  <a:pt x="4920928" y="3175607"/>
                </a:lnTo>
                <a:lnTo>
                  <a:pt x="4924969" y="3036463"/>
                </a:lnTo>
                <a:lnTo>
                  <a:pt x="4931094" y="2828831"/>
                </a:lnTo>
                <a:lnTo>
                  <a:pt x="4951319" y="2153319"/>
                </a:lnTo>
                <a:lnTo>
                  <a:pt x="4957090" y="1957946"/>
                </a:lnTo>
                <a:lnTo>
                  <a:pt x="4960804" y="1830117"/>
                </a:lnTo>
                <a:lnTo>
                  <a:pt x="4964389" y="1704430"/>
                </a:lnTo>
                <a:lnTo>
                  <a:pt x="4967828" y="1581063"/>
                </a:lnTo>
                <a:lnTo>
                  <a:pt x="4969486" y="1520304"/>
                </a:lnTo>
                <a:lnTo>
                  <a:pt x="4971101" y="1460192"/>
                </a:lnTo>
                <a:lnTo>
                  <a:pt x="4972670" y="1400749"/>
                </a:lnTo>
                <a:lnTo>
                  <a:pt x="4974191" y="1341995"/>
                </a:lnTo>
                <a:lnTo>
                  <a:pt x="4975661" y="1283955"/>
                </a:lnTo>
                <a:lnTo>
                  <a:pt x="4977079" y="1226649"/>
                </a:lnTo>
                <a:lnTo>
                  <a:pt x="4978442" y="1170100"/>
                </a:lnTo>
                <a:lnTo>
                  <a:pt x="4979747" y="1114331"/>
                </a:lnTo>
                <a:lnTo>
                  <a:pt x="4980992" y="1059362"/>
                </a:lnTo>
                <a:lnTo>
                  <a:pt x="4982176" y="1005217"/>
                </a:lnTo>
                <a:lnTo>
                  <a:pt x="4983295" y="951917"/>
                </a:lnTo>
                <a:lnTo>
                  <a:pt x="4984348" y="899485"/>
                </a:lnTo>
                <a:lnTo>
                  <a:pt x="4985332" y="847943"/>
                </a:lnTo>
                <a:lnTo>
                  <a:pt x="4986244" y="797313"/>
                </a:lnTo>
                <a:lnTo>
                  <a:pt x="4987083" y="747616"/>
                </a:lnTo>
                <a:lnTo>
                  <a:pt x="4987847" y="698876"/>
                </a:lnTo>
                <a:lnTo>
                  <a:pt x="4988532" y="651114"/>
                </a:lnTo>
                <a:lnTo>
                  <a:pt x="4989137" y="604352"/>
                </a:lnTo>
                <a:lnTo>
                  <a:pt x="4989659" y="558613"/>
                </a:lnTo>
                <a:lnTo>
                  <a:pt x="4990096" y="513918"/>
                </a:lnTo>
                <a:lnTo>
                  <a:pt x="4990446" y="470290"/>
                </a:lnTo>
                <a:lnTo>
                  <a:pt x="4990707" y="427751"/>
                </a:lnTo>
                <a:lnTo>
                  <a:pt x="4990875" y="386323"/>
                </a:lnTo>
                <a:lnTo>
                  <a:pt x="4990807" y="268928"/>
                </a:lnTo>
                <a:lnTo>
                  <a:pt x="4990259" y="196625"/>
                </a:lnTo>
                <a:lnTo>
                  <a:pt x="4989290" y="129297"/>
                </a:lnTo>
                <a:lnTo>
                  <a:pt x="4987878" y="67122"/>
                </a:lnTo>
                <a:lnTo>
                  <a:pt x="4986008" y="10276"/>
                </a:lnTo>
                <a:lnTo>
                  <a:pt x="4985574" y="0"/>
                </a:lnTo>
                <a:close/>
              </a:path>
            </a:pathLst>
          </a:custGeom>
          <a:solidFill>
            <a:srgbClr val="DF1E21"/>
          </a:solidFill>
        </p:spPr>
        <p:txBody>
          <a:bodyPr wrap="square" lIns="0" tIns="0" rIns="0" bIns="0" rtlCol="0"/>
          <a:lstStyle/>
          <a:p>
            <a:pPr algn="ctr">
              <a:lnSpc>
                <a:spcPct val="200000"/>
              </a:lnSpc>
            </a:pPr>
            <a:r>
              <a:rPr lang="en-US" sz="10000" b="0" i="0" u="none" strike="noStrike" dirty="0">
                <a:solidFill>
                  <a:schemeClr val="bg1"/>
                </a:solidFill>
                <a:effectLst/>
                <a:latin typeface="Greenhorn" panose="03000000000000000000" pitchFamily="66" charset="0"/>
              </a:rPr>
              <a:t>HMM... </a:t>
            </a:r>
          </a:p>
          <a:p>
            <a:pPr algn="ctr"/>
            <a:r>
              <a:rPr lang="en-US" sz="10000" b="0" i="0" u="none" strike="noStrike" dirty="0">
                <a:solidFill>
                  <a:schemeClr val="bg1"/>
                </a:solidFill>
                <a:effectLst/>
                <a:latin typeface="Greenhorn" panose="03000000000000000000" pitchFamily="66" charset="0"/>
              </a:rPr>
              <a:t>HOW ELSE CAN WE ACQUIRE DONORS ?</a:t>
            </a:r>
            <a:endParaRPr lang="en-US" sz="10000" dirty="0">
              <a:solidFill>
                <a:schemeClr val="bg1"/>
              </a:solidFill>
              <a:latin typeface="Greenhorn" panose="03000000000000000000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ed uniform&#10;&#10;Description automatically generated with medium confidence">
            <a:extLst>
              <a:ext uri="{FF2B5EF4-FFF2-40B4-BE49-F238E27FC236}">
                <a16:creationId xmlns:a16="http://schemas.microsoft.com/office/drawing/2014/main" id="{202670AE-47BA-AF04-71D3-8D6988B0C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535"/>
            <a:ext cx="13715999" cy="10286999"/>
          </a:xfrm>
          <a:prstGeom prst="rect">
            <a:avLst/>
          </a:prstGeom>
        </p:spPr>
      </p:pic>
      <p:sp>
        <p:nvSpPr>
          <p:cNvPr id="5" name="bg object 16">
            <a:extLst>
              <a:ext uri="{FF2B5EF4-FFF2-40B4-BE49-F238E27FC236}">
                <a16:creationId xmlns:a16="http://schemas.microsoft.com/office/drawing/2014/main" id="{A85327C8-56D0-50C8-EED6-F6F7F5A451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6" y="3536"/>
            <a:ext cx="6261165" cy="10287000"/>
          </a:xfrm>
          <a:custGeom>
            <a:avLst/>
            <a:gdLst/>
            <a:ahLst/>
            <a:cxnLst/>
            <a:rect l="l" t="t" r="r" b="b"/>
            <a:pathLst>
              <a:path w="4991100" h="6858000">
                <a:moveTo>
                  <a:pt x="4985574" y="0"/>
                </a:moveTo>
                <a:lnTo>
                  <a:pt x="0" y="0"/>
                </a:lnTo>
                <a:lnTo>
                  <a:pt x="0" y="6858000"/>
                </a:lnTo>
                <a:lnTo>
                  <a:pt x="4921315" y="6858000"/>
                </a:lnTo>
                <a:lnTo>
                  <a:pt x="4917875" y="6827668"/>
                </a:lnTo>
                <a:lnTo>
                  <a:pt x="4914522" y="6795402"/>
                </a:lnTo>
                <a:lnTo>
                  <a:pt x="4908282" y="6727056"/>
                </a:lnTo>
                <a:lnTo>
                  <a:pt x="4902650" y="6653770"/>
                </a:lnTo>
                <a:lnTo>
                  <a:pt x="4900057" y="6615330"/>
                </a:lnTo>
                <a:lnTo>
                  <a:pt x="4897608" y="6575722"/>
                </a:lnTo>
                <a:lnTo>
                  <a:pt x="4895302" y="6534967"/>
                </a:lnTo>
                <a:lnTo>
                  <a:pt x="4893136" y="6493088"/>
                </a:lnTo>
                <a:lnTo>
                  <a:pt x="4891108" y="6450107"/>
                </a:lnTo>
                <a:lnTo>
                  <a:pt x="4889216" y="6406045"/>
                </a:lnTo>
                <a:lnTo>
                  <a:pt x="4887458" y="6360926"/>
                </a:lnTo>
                <a:lnTo>
                  <a:pt x="4885831" y="6314772"/>
                </a:lnTo>
                <a:lnTo>
                  <a:pt x="4884333" y="6267603"/>
                </a:lnTo>
                <a:lnTo>
                  <a:pt x="4882961" y="6219444"/>
                </a:lnTo>
                <a:lnTo>
                  <a:pt x="4881714" y="6170314"/>
                </a:lnTo>
                <a:lnTo>
                  <a:pt x="4880588" y="6120238"/>
                </a:lnTo>
                <a:lnTo>
                  <a:pt x="4879583" y="6069237"/>
                </a:lnTo>
                <a:lnTo>
                  <a:pt x="4878695" y="6017333"/>
                </a:lnTo>
                <a:lnTo>
                  <a:pt x="4877921" y="5964548"/>
                </a:lnTo>
                <a:lnTo>
                  <a:pt x="4877261" y="5910904"/>
                </a:lnTo>
                <a:lnTo>
                  <a:pt x="4876711" y="5856424"/>
                </a:lnTo>
                <a:lnTo>
                  <a:pt x="4876270" y="5801129"/>
                </a:lnTo>
                <a:lnTo>
                  <a:pt x="4875934" y="5745042"/>
                </a:lnTo>
                <a:lnTo>
                  <a:pt x="4875702" y="5688185"/>
                </a:lnTo>
                <a:lnTo>
                  <a:pt x="4875571" y="5630580"/>
                </a:lnTo>
                <a:lnTo>
                  <a:pt x="4875604" y="5513215"/>
                </a:lnTo>
                <a:lnTo>
                  <a:pt x="4875763" y="5453498"/>
                </a:lnTo>
                <a:lnTo>
                  <a:pt x="4876015" y="5393123"/>
                </a:lnTo>
                <a:lnTo>
                  <a:pt x="4876356" y="5332109"/>
                </a:lnTo>
                <a:lnTo>
                  <a:pt x="4876785" y="5270481"/>
                </a:lnTo>
                <a:lnTo>
                  <a:pt x="4877298" y="5208260"/>
                </a:lnTo>
                <a:lnTo>
                  <a:pt x="4877895" y="5145467"/>
                </a:lnTo>
                <a:lnTo>
                  <a:pt x="4878573" y="5082126"/>
                </a:lnTo>
                <a:lnTo>
                  <a:pt x="4879328" y="5018258"/>
                </a:lnTo>
                <a:lnTo>
                  <a:pt x="4880160" y="4953886"/>
                </a:lnTo>
                <a:lnTo>
                  <a:pt x="4881065" y="4889031"/>
                </a:lnTo>
                <a:lnTo>
                  <a:pt x="4882042" y="4823716"/>
                </a:lnTo>
                <a:lnTo>
                  <a:pt x="4883088" y="4757963"/>
                </a:lnTo>
                <a:lnTo>
                  <a:pt x="4884201" y="4691794"/>
                </a:lnTo>
                <a:lnTo>
                  <a:pt x="4885378" y="4625230"/>
                </a:lnTo>
                <a:lnTo>
                  <a:pt x="4886618" y="4558295"/>
                </a:lnTo>
                <a:lnTo>
                  <a:pt x="4887917" y="4491011"/>
                </a:lnTo>
                <a:lnTo>
                  <a:pt x="4889274" y="4423399"/>
                </a:lnTo>
                <a:lnTo>
                  <a:pt x="4890686" y="4355481"/>
                </a:lnTo>
                <a:lnTo>
                  <a:pt x="4892151" y="4287280"/>
                </a:lnTo>
                <a:lnTo>
                  <a:pt x="4893667" y="4218819"/>
                </a:lnTo>
                <a:lnTo>
                  <a:pt x="4895232" y="4150118"/>
                </a:lnTo>
                <a:lnTo>
                  <a:pt x="4896842" y="4081200"/>
                </a:lnTo>
                <a:lnTo>
                  <a:pt x="4898496" y="4012088"/>
                </a:lnTo>
                <a:lnTo>
                  <a:pt x="4900192" y="3942803"/>
                </a:lnTo>
                <a:lnTo>
                  <a:pt x="4901927" y="3873367"/>
                </a:lnTo>
                <a:lnTo>
                  <a:pt x="4903699" y="3803804"/>
                </a:lnTo>
                <a:lnTo>
                  <a:pt x="4905506" y="3734134"/>
                </a:lnTo>
                <a:lnTo>
                  <a:pt x="4907345" y="3664380"/>
                </a:lnTo>
                <a:lnTo>
                  <a:pt x="4909213" y="3594564"/>
                </a:lnTo>
                <a:lnTo>
                  <a:pt x="4913032" y="3454835"/>
                </a:lnTo>
                <a:lnTo>
                  <a:pt x="4916943" y="3315123"/>
                </a:lnTo>
                <a:lnTo>
                  <a:pt x="4920928" y="3175607"/>
                </a:lnTo>
                <a:lnTo>
                  <a:pt x="4924969" y="3036463"/>
                </a:lnTo>
                <a:lnTo>
                  <a:pt x="4931094" y="2828831"/>
                </a:lnTo>
                <a:lnTo>
                  <a:pt x="4951319" y="2153319"/>
                </a:lnTo>
                <a:lnTo>
                  <a:pt x="4957090" y="1957946"/>
                </a:lnTo>
                <a:lnTo>
                  <a:pt x="4960804" y="1830117"/>
                </a:lnTo>
                <a:lnTo>
                  <a:pt x="4964389" y="1704430"/>
                </a:lnTo>
                <a:lnTo>
                  <a:pt x="4967828" y="1581063"/>
                </a:lnTo>
                <a:lnTo>
                  <a:pt x="4969486" y="1520304"/>
                </a:lnTo>
                <a:lnTo>
                  <a:pt x="4971101" y="1460192"/>
                </a:lnTo>
                <a:lnTo>
                  <a:pt x="4972670" y="1400749"/>
                </a:lnTo>
                <a:lnTo>
                  <a:pt x="4974191" y="1341995"/>
                </a:lnTo>
                <a:lnTo>
                  <a:pt x="4975661" y="1283955"/>
                </a:lnTo>
                <a:lnTo>
                  <a:pt x="4977079" y="1226649"/>
                </a:lnTo>
                <a:lnTo>
                  <a:pt x="4978442" y="1170100"/>
                </a:lnTo>
                <a:lnTo>
                  <a:pt x="4979747" y="1114331"/>
                </a:lnTo>
                <a:lnTo>
                  <a:pt x="4980992" y="1059362"/>
                </a:lnTo>
                <a:lnTo>
                  <a:pt x="4982176" y="1005217"/>
                </a:lnTo>
                <a:lnTo>
                  <a:pt x="4983295" y="951917"/>
                </a:lnTo>
                <a:lnTo>
                  <a:pt x="4984348" y="899485"/>
                </a:lnTo>
                <a:lnTo>
                  <a:pt x="4985332" y="847943"/>
                </a:lnTo>
                <a:lnTo>
                  <a:pt x="4986244" y="797313"/>
                </a:lnTo>
                <a:lnTo>
                  <a:pt x="4987083" y="747616"/>
                </a:lnTo>
                <a:lnTo>
                  <a:pt x="4987847" y="698876"/>
                </a:lnTo>
                <a:lnTo>
                  <a:pt x="4988532" y="651114"/>
                </a:lnTo>
                <a:lnTo>
                  <a:pt x="4989137" y="604352"/>
                </a:lnTo>
                <a:lnTo>
                  <a:pt x="4989659" y="558613"/>
                </a:lnTo>
                <a:lnTo>
                  <a:pt x="4990096" y="513918"/>
                </a:lnTo>
                <a:lnTo>
                  <a:pt x="4990446" y="470290"/>
                </a:lnTo>
                <a:lnTo>
                  <a:pt x="4990707" y="427751"/>
                </a:lnTo>
                <a:lnTo>
                  <a:pt x="4990875" y="386323"/>
                </a:lnTo>
                <a:lnTo>
                  <a:pt x="4990807" y="268928"/>
                </a:lnTo>
                <a:lnTo>
                  <a:pt x="4990259" y="196625"/>
                </a:lnTo>
                <a:lnTo>
                  <a:pt x="4989290" y="129297"/>
                </a:lnTo>
                <a:lnTo>
                  <a:pt x="4987878" y="67122"/>
                </a:lnTo>
                <a:lnTo>
                  <a:pt x="4986008" y="10276"/>
                </a:lnTo>
                <a:lnTo>
                  <a:pt x="4985574" y="0"/>
                </a:lnTo>
                <a:close/>
              </a:path>
            </a:pathLst>
          </a:custGeom>
          <a:solidFill>
            <a:srgbClr val="DF1E2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r>
              <a:rPr lang="en-US" sz="10000" b="0" i="0" u="none" strike="noStrike" dirty="0">
                <a:solidFill>
                  <a:schemeClr val="bg1"/>
                </a:solidFill>
                <a:effectLst/>
                <a:latin typeface="Greenhorn" panose="03000000000000000000" pitchFamily="66" charset="0"/>
              </a:rPr>
              <a:t>Hey </a:t>
            </a:r>
          </a:p>
          <a:p>
            <a:pPr algn="ctr">
              <a:lnSpc>
                <a:spcPct val="150000"/>
              </a:lnSpc>
            </a:pPr>
            <a:r>
              <a:rPr lang="en-US" sz="10000" b="0" i="0" u="none" strike="noStrike" dirty="0">
                <a:solidFill>
                  <a:schemeClr val="bg1"/>
                </a:solidFill>
                <a:effectLst/>
                <a:latin typeface="Greenhorn" panose="03000000000000000000" pitchFamily="66" charset="0"/>
              </a:rPr>
              <a:t>Shanelle, Can we do</a:t>
            </a:r>
          </a:p>
          <a:p>
            <a:pPr algn="ctr">
              <a:lnSpc>
                <a:spcPct val="150000"/>
              </a:lnSpc>
            </a:pPr>
            <a:r>
              <a:rPr lang="en-US" sz="10000" b="0" i="0" u="none" strike="noStrike" dirty="0">
                <a:solidFill>
                  <a:schemeClr val="bg1"/>
                </a:solidFill>
                <a:effectLst/>
                <a:latin typeface="Greenhorn" panose="03000000000000000000" pitchFamily="66" charset="0"/>
              </a:rPr>
              <a:t>that too…? </a:t>
            </a:r>
          </a:p>
        </p:txBody>
      </p:sp>
    </p:spTree>
    <p:extLst>
      <p:ext uri="{BB962C8B-B14F-4D97-AF65-F5344CB8AC3E}">
        <p14:creationId xmlns:p14="http://schemas.microsoft.com/office/powerpoint/2010/main" val="758162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0548" y="1596366"/>
            <a:ext cx="4199542" cy="3474720"/>
            <a:chOff x="0" y="0"/>
            <a:chExt cx="5599389" cy="463296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8629" b="8629"/>
            <a:stretch>
              <a:fillRect/>
            </a:stretch>
          </p:blipFill>
          <p:spPr>
            <a:xfrm>
              <a:off x="0" y="0"/>
              <a:ext cx="5599389" cy="463296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4963508" y="1600176"/>
            <a:ext cx="4199542" cy="3474720"/>
            <a:chOff x="0" y="0"/>
            <a:chExt cx="5599389" cy="463296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3832" t="10311" r="17939" b="14418"/>
            <a:stretch>
              <a:fillRect/>
            </a:stretch>
          </p:blipFill>
          <p:spPr>
            <a:xfrm>
              <a:off x="0" y="0"/>
              <a:ext cx="5599389" cy="463296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330548" y="5524476"/>
            <a:ext cx="4199542" cy="3474720"/>
            <a:chOff x="0" y="0"/>
            <a:chExt cx="5599389" cy="463296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2152" r="8185" b="13967"/>
            <a:stretch>
              <a:fillRect/>
            </a:stretch>
          </p:blipFill>
          <p:spPr>
            <a:xfrm>
              <a:off x="0" y="0"/>
              <a:ext cx="5599389" cy="463296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4963508" y="5524476"/>
            <a:ext cx="4199542" cy="3474720"/>
            <a:chOff x="0" y="0"/>
            <a:chExt cx="5599389" cy="463296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1436" r="1436"/>
            <a:stretch>
              <a:fillRect/>
            </a:stretch>
          </p:blipFill>
          <p:spPr>
            <a:xfrm>
              <a:off x="0" y="0"/>
              <a:ext cx="5599389" cy="4632960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0388735" y="1596366"/>
            <a:ext cx="6776449" cy="2381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dirty="0">
                <a:solidFill>
                  <a:srgbClr val="E01E22"/>
                </a:solidFill>
                <a:latin typeface="Greenhorn"/>
              </a:rPr>
              <a:t>MAKE A HOUSE A HOME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96468" y="4305300"/>
            <a:ext cx="8360984" cy="453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5" lvl="1" indent="-367027">
              <a:lnSpc>
                <a:spcPts val="5099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 supporting vulnerable people through the pandemic</a:t>
            </a:r>
          </a:p>
          <a:p>
            <a:pPr marL="734055" lvl="1" indent="-367027">
              <a:lnSpc>
                <a:spcPts val="5099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Piggybacking off Government support</a:t>
            </a:r>
          </a:p>
          <a:p>
            <a:pPr marL="734055" lvl="1" indent="-367027">
              <a:lnSpc>
                <a:spcPts val="5099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an existing SHM service</a:t>
            </a:r>
          </a:p>
          <a:p>
            <a:pPr marL="734055" lvl="1" indent="-367027">
              <a:lnSpc>
                <a:spcPts val="5099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successful shoulder appeal</a:t>
            </a:r>
          </a:p>
          <a:p>
            <a:pPr marL="734055" lvl="1" indent="-367027">
              <a:lnSpc>
                <a:spcPts val="5099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Tangible/realistic asks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03249"/>
            <a:ext cx="7468522" cy="9244896"/>
            <a:chOff x="0" y="0"/>
            <a:chExt cx="9958029" cy="1232652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5683" t="75" r="12661" b="57514"/>
            <a:stretch>
              <a:fillRect/>
            </a:stretch>
          </p:blipFill>
          <p:spPr>
            <a:xfrm>
              <a:off x="0" y="0"/>
              <a:ext cx="9958029" cy="12326529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8915400" y="3214961"/>
            <a:ext cx="8736327" cy="649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9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$20k pilot campaign in April 2021 with a two-fold approach: </a:t>
            </a:r>
          </a:p>
          <a:p>
            <a:pPr marL="734059" lvl="1" indent="-367030">
              <a:lnSpc>
                <a:spcPts val="5099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Conversion – overt donation ask</a:t>
            </a:r>
          </a:p>
          <a:p>
            <a:pPr marL="734059" lvl="1" indent="-367030">
              <a:lnSpc>
                <a:spcPts val="5099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Remarketing/nurture – to RG</a:t>
            </a:r>
          </a:p>
          <a:p>
            <a:pPr>
              <a:lnSpc>
                <a:spcPts val="5099"/>
              </a:lnSpc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099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objective to inform viability for future rollout of a digital acquisition campaign.</a:t>
            </a:r>
          </a:p>
          <a:p>
            <a:pPr>
              <a:lnSpc>
                <a:spcPts val="5099"/>
              </a:lnSpc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099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Donors targeted through social media.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25000" y="578530"/>
            <a:ext cx="7039658" cy="2381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dirty="0">
                <a:solidFill>
                  <a:srgbClr val="E01E22"/>
                </a:solidFill>
                <a:latin typeface="Greenhorn"/>
              </a:rPr>
              <a:t>MAKE A HOUSE A HOME Online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273545C-5DA8-7425-AE00-C2D890CFE6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4175" y="2201339"/>
            <a:ext cx="1213817" cy="89106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7C7A58F-62E0-462D-5E98-36B07C6EA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4175" y="3296274"/>
            <a:ext cx="1213817" cy="89106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832E44E-2733-9F16-7CD0-7A97C75C72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4175" y="4387366"/>
            <a:ext cx="1213817" cy="891068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7A30587B-B920-6678-7F21-A7F57AE461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4175" y="5478459"/>
            <a:ext cx="1213817" cy="891068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A069AE6-B6D6-DE00-2D5C-BBFD68EDCD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4175" y="6569552"/>
            <a:ext cx="1213817" cy="891068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90D9437E-E38B-F7A9-6676-B75C04BB731C}"/>
              </a:ext>
            </a:extLst>
          </p:cNvPr>
          <p:cNvSpPr txBox="1"/>
          <p:nvPr/>
        </p:nvSpPr>
        <p:spPr>
          <a:xfrm>
            <a:off x="5198575" y="274295"/>
            <a:ext cx="6643313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38"/>
              </a:lnSpc>
            </a:pPr>
            <a:r>
              <a:rPr lang="en-US" sz="10000" dirty="0">
                <a:solidFill>
                  <a:srgbClr val="000000"/>
                </a:solidFill>
                <a:latin typeface="Greenhorn"/>
              </a:rPr>
              <a:t>THE RESULTS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295C5509-5C11-7816-8566-D69D888F3FB6}"/>
              </a:ext>
            </a:extLst>
          </p:cNvPr>
          <p:cNvSpPr txBox="1"/>
          <p:nvPr/>
        </p:nvSpPr>
        <p:spPr>
          <a:xfrm>
            <a:off x="3871786" y="1907548"/>
            <a:ext cx="4738814" cy="5469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$6,500 media spend</a:t>
            </a:r>
          </a:p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119 one-off gifts</a:t>
            </a:r>
          </a:p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monthly gifts</a:t>
            </a:r>
          </a:p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$13,949 raised</a:t>
            </a:r>
          </a:p>
          <a:p>
            <a:pPr>
              <a:lnSpc>
                <a:spcPts val="8759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$49 cost per donor</a:t>
            </a:r>
          </a:p>
        </p:txBody>
      </p:sp>
      <p:sp>
        <p:nvSpPr>
          <p:cNvPr id="13" name="bg object 16">
            <a:extLst>
              <a:ext uri="{FF2B5EF4-FFF2-40B4-BE49-F238E27FC236}">
                <a16:creationId xmlns:a16="http://schemas.microsoft.com/office/drawing/2014/main" id="{B07BDAF4-4837-3E72-D753-4C8A4E37C866}"/>
              </a:ext>
            </a:extLst>
          </p:cNvPr>
          <p:cNvSpPr/>
          <p:nvPr/>
        </p:nvSpPr>
        <p:spPr>
          <a:xfrm>
            <a:off x="19050" y="7845049"/>
            <a:ext cx="13334999" cy="1709649"/>
          </a:xfrm>
          <a:custGeom>
            <a:avLst/>
            <a:gdLst/>
            <a:ahLst/>
            <a:cxnLst/>
            <a:rect l="l" t="t" r="r" b="b"/>
            <a:pathLst>
              <a:path w="6408420" h="2366645">
                <a:moveTo>
                  <a:pt x="6157555" y="0"/>
                </a:moveTo>
                <a:lnTo>
                  <a:pt x="6098543" y="966"/>
                </a:lnTo>
                <a:lnTo>
                  <a:pt x="6022633" y="4652"/>
                </a:lnTo>
                <a:lnTo>
                  <a:pt x="5979074" y="7376"/>
                </a:lnTo>
                <a:lnTo>
                  <a:pt x="5882209" y="14305"/>
                </a:lnTo>
                <a:lnTo>
                  <a:pt x="5716940" y="27567"/>
                </a:lnTo>
                <a:lnTo>
                  <a:pt x="5343502" y="58903"/>
                </a:lnTo>
                <a:lnTo>
                  <a:pt x="5214900" y="69138"/>
                </a:lnTo>
                <a:lnTo>
                  <a:pt x="5088143" y="78525"/>
                </a:lnTo>
                <a:lnTo>
                  <a:pt x="5026188" y="82761"/>
                </a:lnTo>
                <a:lnTo>
                  <a:pt x="4965573" y="86618"/>
                </a:lnTo>
                <a:lnTo>
                  <a:pt x="4906590" y="90040"/>
                </a:lnTo>
                <a:lnTo>
                  <a:pt x="4849532" y="92971"/>
                </a:lnTo>
                <a:lnTo>
                  <a:pt x="4794692" y="95356"/>
                </a:lnTo>
                <a:lnTo>
                  <a:pt x="4742364" y="97138"/>
                </a:lnTo>
                <a:lnTo>
                  <a:pt x="4692839" y="98263"/>
                </a:lnTo>
                <a:lnTo>
                  <a:pt x="4646410" y="98673"/>
                </a:lnTo>
                <a:lnTo>
                  <a:pt x="4603371" y="98314"/>
                </a:lnTo>
                <a:lnTo>
                  <a:pt x="2933942" y="43650"/>
                </a:lnTo>
                <a:lnTo>
                  <a:pt x="1437045" y="16187"/>
                </a:lnTo>
                <a:lnTo>
                  <a:pt x="341928" y="6069"/>
                </a:lnTo>
                <a:lnTo>
                  <a:pt x="0" y="4905"/>
                </a:lnTo>
                <a:lnTo>
                  <a:pt x="0" y="2324187"/>
                </a:lnTo>
                <a:lnTo>
                  <a:pt x="3500770" y="2355730"/>
                </a:lnTo>
                <a:lnTo>
                  <a:pt x="5350717" y="2366493"/>
                </a:lnTo>
                <a:lnTo>
                  <a:pt x="6056920" y="2355730"/>
                </a:lnTo>
                <a:lnTo>
                  <a:pt x="6209262" y="2323440"/>
                </a:lnTo>
                <a:lnTo>
                  <a:pt x="6245322" y="2292604"/>
                </a:lnTo>
                <a:lnTo>
                  <a:pt x="6277351" y="2246546"/>
                </a:lnTo>
                <a:lnTo>
                  <a:pt x="6305492" y="2186586"/>
                </a:lnTo>
                <a:lnTo>
                  <a:pt x="6329889" y="2114044"/>
                </a:lnTo>
                <a:lnTo>
                  <a:pt x="6340728" y="2073467"/>
                </a:lnTo>
                <a:lnTo>
                  <a:pt x="6350684" y="2030238"/>
                </a:lnTo>
                <a:lnTo>
                  <a:pt x="6359776" y="1984524"/>
                </a:lnTo>
                <a:lnTo>
                  <a:pt x="6368021" y="1936488"/>
                </a:lnTo>
                <a:lnTo>
                  <a:pt x="6375438" y="1886296"/>
                </a:lnTo>
                <a:lnTo>
                  <a:pt x="6382044" y="1834113"/>
                </a:lnTo>
                <a:lnTo>
                  <a:pt x="6387857" y="1780103"/>
                </a:lnTo>
                <a:lnTo>
                  <a:pt x="6392895" y="1724432"/>
                </a:lnTo>
                <a:lnTo>
                  <a:pt x="6397176" y="1667263"/>
                </a:lnTo>
                <a:lnTo>
                  <a:pt x="6400718" y="1608763"/>
                </a:lnTo>
                <a:lnTo>
                  <a:pt x="6403539" y="1549096"/>
                </a:lnTo>
                <a:lnTo>
                  <a:pt x="6405657" y="1488427"/>
                </a:lnTo>
                <a:lnTo>
                  <a:pt x="6407089" y="1426920"/>
                </a:lnTo>
                <a:lnTo>
                  <a:pt x="6407854" y="1364742"/>
                </a:lnTo>
                <a:lnTo>
                  <a:pt x="6407969" y="1302056"/>
                </a:lnTo>
                <a:lnTo>
                  <a:pt x="6407452" y="1239027"/>
                </a:lnTo>
                <a:lnTo>
                  <a:pt x="6406322" y="1175821"/>
                </a:lnTo>
                <a:lnTo>
                  <a:pt x="6404596" y="1112602"/>
                </a:lnTo>
                <a:lnTo>
                  <a:pt x="6402292" y="1049535"/>
                </a:lnTo>
                <a:lnTo>
                  <a:pt x="6399428" y="986785"/>
                </a:lnTo>
                <a:lnTo>
                  <a:pt x="6396022" y="924518"/>
                </a:lnTo>
                <a:lnTo>
                  <a:pt x="6392092" y="862897"/>
                </a:lnTo>
                <a:lnTo>
                  <a:pt x="6387655" y="802087"/>
                </a:lnTo>
                <a:lnTo>
                  <a:pt x="6382730" y="742255"/>
                </a:lnTo>
                <a:lnTo>
                  <a:pt x="6377335" y="683564"/>
                </a:lnTo>
                <a:lnTo>
                  <a:pt x="6371487" y="626179"/>
                </a:lnTo>
                <a:lnTo>
                  <a:pt x="6365205" y="570265"/>
                </a:lnTo>
                <a:lnTo>
                  <a:pt x="6358505" y="515988"/>
                </a:lnTo>
                <a:lnTo>
                  <a:pt x="6351407" y="463512"/>
                </a:lnTo>
                <a:lnTo>
                  <a:pt x="6343929" y="413002"/>
                </a:lnTo>
                <a:lnTo>
                  <a:pt x="6336087" y="364622"/>
                </a:lnTo>
                <a:lnTo>
                  <a:pt x="6327900" y="318539"/>
                </a:lnTo>
                <a:lnTo>
                  <a:pt x="6319386" y="274916"/>
                </a:lnTo>
                <a:lnTo>
                  <a:pt x="6310562" y="233918"/>
                </a:lnTo>
                <a:lnTo>
                  <a:pt x="6301448" y="195711"/>
                </a:lnTo>
                <a:lnTo>
                  <a:pt x="6282416" y="128328"/>
                </a:lnTo>
                <a:lnTo>
                  <a:pt x="6262434" y="74085"/>
                </a:lnTo>
                <a:lnTo>
                  <a:pt x="6241645" y="34302"/>
                </a:lnTo>
                <a:lnTo>
                  <a:pt x="6209262" y="4624"/>
                </a:lnTo>
                <a:lnTo>
                  <a:pt x="6179991" y="675"/>
                </a:lnTo>
                <a:lnTo>
                  <a:pt x="6157555" y="0"/>
                </a:lnTo>
                <a:close/>
              </a:path>
            </a:pathLst>
          </a:custGeom>
          <a:solidFill>
            <a:srgbClr val="7DCFD7"/>
          </a:solidFill>
        </p:spPr>
        <p:txBody>
          <a:bodyPr wrap="square" lIns="0" tIns="0" rIns="0" bIns="0" rtlCol="0"/>
          <a:lstStyle/>
          <a:p>
            <a:endParaRPr lang="en-AU" sz="270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4F7FD3FF-1888-DADD-8144-43C4F8BD1B6A}"/>
              </a:ext>
            </a:extLst>
          </p:cNvPr>
          <p:cNvSpPr txBox="1"/>
          <p:nvPr/>
        </p:nvSpPr>
        <p:spPr>
          <a:xfrm>
            <a:off x="1214438" y="8101632"/>
            <a:ext cx="12106272" cy="119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600" dirty="0">
                <a:latin typeface="Greenhorn"/>
              </a:rPr>
              <a:t>Year 1 Return on ad spend = 2.64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1DC46385-4284-9E0E-23B3-02A5A861FC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92000" y="2559167"/>
            <a:ext cx="3656397" cy="365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97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0138" y="651677"/>
            <a:ext cx="5257800" cy="8424084"/>
            <a:chOff x="0" y="0"/>
            <a:chExt cx="5758722" cy="920204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371" r="2318" b="8118"/>
            <a:stretch>
              <a:fillRect/>
            </a:stretch>
          </p:blipFill>
          <p:spPr>
            <a:xfrm>
              <a:off x="0" y="0"/>
              <a:ext cx="5758722" cy="9202043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44327" y="2099173"/>
            <a:ext cx="3424374" cy="53474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344873" y="2363709"/>
            <a:ext cx="3141153" cy="547093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33286" y="8965104"/>
            <a:ext cx="4250029" cy="128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</a:rPr>
              <a:t>84 (73%) donations</a:t>
            </a:r>
          </a:p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</a:rPr>
              <a:t>$9,638 raised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8948" y="208938"/>
            <a:ext cx="1762234" cy="20766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7391941" flipV="1">
            <a:off x="16059339" y="7272939"/>
            <a:ext cx="1695749" cy="118024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620000" y="93631"/>
            <a:ext cx="6643313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38"/>
              </a:lnSpc>
            </a:pPr>
            <a:r>
              <a:rPr lang="en-US" sz="10000" dirty="0">
                <a:solidFill>
                  <a:srgbClr val="000000"/>
                </a:solidFill>
                <a:latin typeface="Greenhorn"/>
              </a:rPr>
              <a:t>THE RESULTS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70248" y="7786389"/>
            <a:ext cx="3198453" cy="1918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</a:rPr>
              <a:t>9 (8%) donations</a:t>
            </a:r>
          </a:p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</a:rPr>
              <a:t>$1,030 raised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218869" y="7891797"/>
            <a:ext cx="3198453" cy="1918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</a:rPr>
              <a:t>6 (5%) donations</a:t>
            </a:r>
          </a:p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</a:rPr>
              <a:t>$699 raised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l="1205"/>
          <a:stretch>
            <a:fillRect/>
          </a:stretch>
        </p:blipFill>
        <p:spPr>
          <a:xfrm rot="-7218521">
            <a:off x="7843095" y="7206634"/>
            <a:ext cx="1327985" cy="9355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82400" y="2896860"/>
            <a:ext cx="6248176" cy="6103558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8580" r="-8580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2531069"/>
            <a:ext cx="10162282" cy="683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campaign for 2022</a:t>
            </a:r>
          </a:p>
          <a:p>
            <a:pPr marL="777240" lvl="1" indent="-388620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on solid foundations. Develop an always-on campaign.</a:t>
            </a:r>
          </a:p>
          <a:p>
            <a:pPr marL="777240" lvl="1" indent="-388620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RG acquisition</a:t>
            </a:r>
          </a:p>
          <a:p>
            <a:pPr>
              <a:lnSpc>
                <a:spcPts val="5400"/>
              </a:lnSpc>
            </a:pP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400"/>
              </a:lnSpc>
            </a:pP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strategy</a:t>
            </a:r>
          </a:p>
          <a:p>
            <a:pPr marL="777240" lvl="1" indent="-388620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case for support</a:t>
            </a:r>
          </a:p>
          <a:p>
            <a:pPr marL="777240" lvl="1" indent="-388620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RG specific proposition</a:t>
            </a:r>
          </a:p>
          <a:p>
            <a:pPr marL="777240" lvl="1" indent="-388620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Pivot away from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crowdfunder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 to show long-term, ongoing need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17737" y="920791"/>
            <a:ext cx="12452526" cy="124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dirty="0">
                <a:solidFill>
                  <a:srgbClr val="E01E22"/>
                </a:solidFill>
                <a:latin typeface="Greenhorn"/>
              </a:rPr>
              <a:t>Onwards and upwards...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576</Words>
  <Application>Microsoft Macintosh PowerPoint</Application>
  <PresentationFormat>Custom</PresentationFormat>
  <Paragraphs>142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Greenhorn</vt:lpstr>
      <vt:lpstr>Helvetica Neue</vt:lpstr>
      <vt:lpstr>Arial</vt:lpstr>
      <vt:lpstr>YADXm3pZ1HU 0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from the Brink V2 - 15May</dc:title>
  <dc:subject/>
  <dc:creator/>
  <cp:keywords/>
  <dc:description/>
  <cp:lastModifiedBy>Dan Tunley</cp:lastModifiedBy>
  <cp:revision>10</cp:revision>
  <dcterms:created xsi:type="dcterms:W3CDTF">2006-08-16T00:00:00Z</dcterms:created>
  <dcterms:modified xsi:type="dcterms:W3CDTF">2023-05-20T04:46:49Z</dcterms:modified>
  <cp:category/>
  <dc:identifier>DAFi_HqFyP8</dc:identifier>
</cp:coreProperties>
</file>